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1" r:id="rId4"/>
    <p:sldId id="262" r:id="rId5"/>
    <p:sldId id="263" r:id="rId6"/>
    <p:sldId id="264" r:id="rId7"/>
    <p:sldId id="284" r:id="rId8"/>
    <p:sldId id="266" r:id="rId9"/>
    <p:sldId id="308" r:id="rId10"/>
    <p:sldId id="267" r:id="rId11"/>
    <p:sldId id="309" r:id="rId12"/>
    <p:sldId id="268" r:id="rId13"/>
    <p:sldId id="269" r:id="rId14"/>
    <p:sldId id="310" r:id="rId15"/>
    <p:sldId id="270" r:id="rId16"/>
    <p:sldId id="285" r:id="rId17"/>
    <p:sldId id="273" r:id="rId18"/>
    <p:sldId id="311" r:id="rId19"/>
    <p:sldId id="286" r:id="rId20"/>
    <p:sldId id="275" r:id="rId21"/>
    <p:sldId id="276" r:id="rId22"/>
    <p:sldId id="277" r:id="rId23"/>
    <p:sldId id="278" r:id="rId24"/>
    <p:sldId id="279" r:id="rId25"/>
    <p:sldId id="312" r:id="rId26"/>
    <p:sldId id="280" r:id="rId27"/>
    <p:sldId id="281" r:id="rId28"/>
    <p:sldId id="282" r:id="rId29"/>
    <p:sldId id="287" r:id="rId30"/>
    <p:sldId id="288" r:id="rId31"/>
    <p:sldId id="289" r:id="rId32"/>
    <p:sldId id="291" r:id="rId33"/>
    <p:sldId id="292" r:id="rId34"/>
    <p:sldId id="293" r:id="rId35"/>
    <p:sldId id="283" r:id="rId36"/>
    <p:sldId id="295" r:id="rId37"/>
    <p:sldId id="294" r:id="rId38"/>
    <p:sldId id="297" r:id="rId39"/>
    <p:sldId id="298" r:id="rId40"/>
    <p:sldId id="313" r:id="rId41"/>
    <p:sldId id="301" r:id="rId42"/>
    <p:sldId id="314" r:id="rId43"/>
    <p:sldId id="302" r:id="rId44"/>
    <p:sldId id="315" r:id="rId45"/>
    <p:sldId id="303" r:id="rId46"/>
    <p:sldId id="316" r:id="rId47"/>
    <p:sldId id="304" r:id="rId48"/>
    <p:sldId id="305" r:id="rId49"/>
    <p:sldId id="306" r:id="rId50"/>
    <p:sldId id="307" r:id="rId51"/>
    <p:sldId id="317" r:id="rId5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530BC8-4ABF-417E-B81C-7D2E55610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C77170D-AE51-42D5-A1CD-780CF2854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59863C-56CC-400F-B4CF-86D56E82C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A31001-3BE9-463B-BC42-FD9EDBFAA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F5B61F-0965-4B2F-8740-A4BD87164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686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91F965-C381-474C-8EAD-C638EF8F8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5B7947D-2128-4BED-ACE5-7778F3F54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461FB6-5302-47DD-930C-85F948933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7BAE00-A181-493F-AD20-B741E3B45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D7D51A-7B7B-4071-801E-908033E49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07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EA81C93-F462-45E4-AAC0-227DFC3080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17413A8-6877-42A3-A14D-2BF44FE4A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7268E9-22A4-4EBD-A839-D54998EAB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28643D-BE14-42EB-B3CD-AFE73C8D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ED1BDA-6DDD-46D0-BDC8-08806FC6F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034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E15308-F36C-4EAD-9F4D-D7053F7EB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38736B-DF4A-479C-9C40-03FBF0EDF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71DA88-7206-4C26-92CF-F23586510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5ECBEB-4C85-4229-A9A1-6B789072D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C5C5BF-3335-4CE8-BC9C-EDE0A2DF9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9553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EDE6DC-F9FF-4C38-A937-40F9B2B4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8DBDA2-2F9A-45F7-8560-44E731F88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680253-9A4E-426B-9665-FDF670A39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EBF121-D8E3-4891-9C2E-15BF333A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0EE9B9-A8A1-4C59-B7B0-F36D4E24C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00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4A93D9-F66F-41B9-B928-8B879D244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CFF113-B623-406D-B0BD-2968FC947A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F4F1516-26B4-4DE3-935D-5BD770C16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5E6E1C0-6A28-40E0-B180-C789807FE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53EF48-D3F3-4B1C-A98B-1C7B69E45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491A882-34EA-45B1-AE64-E060ACAB9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533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75E21F-F4AC-443A-A192-57BCDD44B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A8CC6A0-DF3F-44B8-99B6-40C75862F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F9FE986-B519-475E-BFB2-F56807728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CB599F0-8123-4C4D-BB44-6950C7779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E209D09-EFF4-4C05-B0AE-9AC76654D5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F39C670-7945-4330-A018-86A3B6D77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BA2E758-EE4C-486C-BB11-3FCEC763A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EEDD77-0010-48EC-9C77-3A36C955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733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E74F02-FF09-4597-8348-EE3E962CE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FD50A15-3A16-4DA7-8084-DB4E91A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583AD4-165C-45B1-B609-F9341427B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971D26F-57A2-4B76-86F5-ADBE0357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0854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B89E6AA-507D-4C60-B30F-D17437879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F1436A9-0881-4F6A-94C8-4D98CE8F3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FBF3FD6-0D37-422E-BA55-213EE3510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100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B3DBFC-2720-4D42-A09B-8514B284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1A86B4-E6D5-466B-B396-C2EE78EBC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F4D5844-3867-4776-A1C7-B59784B33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16CA2A7-D77D-482D-9093-AE4440578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6680FD0-1B94-447A-BD90-7AA19D53F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1CFB478-8E32-4E09-9D52-EFAA7653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908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B6B8EC-6437-40CC-A0B0-58AD727F1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247CB5B-4D2E-4C04-8D30-8122DC440A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D3CD785-5743-4627-9C39-0E99285E2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7C589FC-644C-4A50-82B0-99C099030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EF0C07A-6B75-4292-9D3D-FA93FD46C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C94902C-2D07-47B9-8F42-045B4D755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2359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C016B18-4A5F-44DE-A7F6-3AD26F575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340D2F-F772-4715-B9A2-00D55739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AA83B7-1B63-4D2B-BCE2-518F07CA3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20E91F-1EE0-462C-8C52-7256277F2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07ADC2-1785-431B-BA94-F4A8B01FD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92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bočka paví oko - Inachis io">
            <a:extLst>
              <a:ext uri="{FF2B5EF4-FFF2-40B4-BE49-F238E27FC236}">
                <a16:creationId xmlns:a16="http://schemas.microsoft.com/office/drawing/2014/main" id="{0DEB5E68-2361-4137-8C17-D1E32C312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pování a ochrana motýlů České republiky: Babočka paví oko - Inachis io  (Linnaeus, 1758)">
            <a:extLst>
              <a:ext uri="{FF2B5EF4-FFF2-40B4-BE49-F238E27FC236}">
                <a16:creationId xmlns:a16="http://schemas.microsoft.com/office/drawing/2014/main" id="{4CA4D547-16BC-4F50-A96B-59B6BA01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0" y="276225"/>
            <a:ext cx="3070716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654547F7-3F7E-4045-B995-DB73DAAFF618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BABOČKA PAVÍ OKO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BCB3C65D-11E1-4D76-95A2-96CBBA7A7D50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577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tačí druhy pro začátečníky – MAP II Brandýsko">
            <a:extLst>
              <a:ext uri="{FF2B5EF4-FFF2-40B4-BE49-F238E27FC236}">
                <a16:creationId xmlns:a16="http://schemas.microsoft.com/office/drawing/2014/main" id="{870E6821-E701-471D-904E-190890E84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75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oblený obdélník 2">
            <a:extLst>
              <a:ext uri="{FF2B5EF4-FFF2-40B4-BE49-F238E27FC236}">
                <a16:creationId xmlns:a16="http://schemas.microsoft.com/office/drawing/2014/main" id="{399714B0-68A8-4C86-87B1-732E3AEB6EDF}"/>
              </a:ext>
            </a:extLst>
          </p:cNvPr>
          <p:cNvSpPr/>
          <p:nvPr/>
        </p:nvSpPr>
        <p:spPr>
          <a:xfrm>
            <a:off x="4032357" y="4643022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KOS ČERNÝ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1789C39-26E1-4FC6-A0A0-043D1508E839}"/>
              </a:ext>
            </a:extLst>
          </p:cNvPr>
          <p:cNvSpPr/>
          <p:nvPr/>
        </p:nvSpPr>
        <p:spPr>
          <a:xfrm>
            <a:off x="328474" y="2778711"/>
            <a:ext cx="1855433" cy="1544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DBE0A8C0-1B20-4883-8049-708884535708}"/>
              </a:ext>
            </a:extLst>
          </p:cNvPr>
          <p:cNvSpPr/>
          <p:nvPr/>
        </p:nvSpPr>
        <p:spPr>
          <a:xfrm>
            <a:off x="4032357" y="4643022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809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ukačky - CoJeCo.cz">
            <a:extLst>
              <a:ext uri="{FF2B5EF4-FFF2-40B4-BE49-F238E27FC236}">
                <a16:creationId xmlns:a16="http://schemas.microsoft.com/office/drawing/2014/main" id="{694D609A-CAC4-D41B-B1C2-18D828FFA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8532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oč se stala kukačka obecná ptákem roku 2010? – Alíkoviny – Alík.cz">
            <a:extLst>
              <a:ext uri="{FF2B5EF4-FFF2-40B4-BE49-F238E27FC236}">
                <a16:creationId xmlns:a16="http://schemas.microsoft.com/office/drawing/2014/main" id="{171780C3-9F5D-1DEC-9B8A-87629A7AB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-1"/>
            <a:ext cx="4381500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auza nedokonané vraždy - Časopis Vesmír">
            <a:extLst>
              <a:ext uri="{FF2B5EF4-FFF2-40B4-BE49-F238E27FC236}">
                <a16:creationId xmlns:a16="http://schemas.microsoft.com/office/drawing/2014/main" id="{2CCABFC4-3672-A507-C17D-8B909E648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3105151"/>
            <a:ext cx="4381500" cy="375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639E512C-84E9-E4B3-DD45-1A844FBA5BD9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KUKAČKA OBECNÁ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8641E730-8911-EE38-E188-CEB4F6057A15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489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rodám - Dortová oplatka Liška obecná, Praha - západ | Mimibazar.cz">
            <a:extLst>
              <a:ext uri="{FF2B5EF4-FFF2-40B4-BE49-F238E27FC236}">
                <a16:creationId xmlns:a16="http://schemas.microsoft.com/office/drawing/2014/main" id="{8AF5A603-5834-4FD5-A62D-7E7E0D444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72575" cy="687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Liška obecná - Tipy do lesa - Vojenské lesy a statky dětem">
            <a:extLst>
              <a:ext uri="{FF2B5EF4-FFF2-40B4-BE49-F238E27FC236}">
                <a16:creationId xmlns:a16="http://schemas.microsoft.com/office/drawing/2014/main" id="{44262EDD-AEF2-4370-94A1-A77A41B48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8329" y="-19050"/>
            <a:ext cx="5173671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59F1C0B7-A7D5-4A6F-ABE2-F55E6AD04936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LIŠKA OBECNÁ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E4E323D1-114F-4308-B371-EF46C47A09DA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672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ndelinka bramborová (Leptinotarsa decemlineata) - ChovZvířat.cz">
            <a:extLst>
              <a:ext uri="{FF2B5EF4-FFF2-40B4-BE49-F238E27FC236}">
                <a16:creationId xmlns:a16="http://schemas.microsoft.com/office/drawing/2014/main" id="{EB8E537E-3865-4727-9F3F-C64D81757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688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Mandelinka bramborová - nejvýznamnější škůdce bramborové natě - Články -  Agromanuál.cz">
            <a:extLst>
              <a:ext uri="{FF2B5EF4-FFF2-40B4-BE49-F238E27FC236}">
                <a16:creationId xmlns:a16="http://schemas.microsoft.com/office/drawing/2014/main" id="{14DFB990-6819-4C85-A366-886BAD1E9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8842" y="4486275"/>
            <a:ext cx="3463158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METODIKA INTEGROVANÉ OCHRANY BRAMBOR PROTI MANDELINCE BRAMBOROVÉ  (Leptinotarsa decemlineata)">
            <a:extLst>
              <a:ext uri="{FF2B5EF4-FFF2-40B4-BE49-F238E27FC236}">
                <a16:creationId xmlns:a16="http://schemas.microsoft.com/office/drawing/2014/main" id="{89666A4A-F8DB-46B5-BD27-675B80D9A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8843" y="1990725"/>
            <a:ext cx="3463158" cy="244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5201C43C-3179-4075-873E-ED35CDB602D1}"/>
              </a:ext>
            </a:extLst>
          </p:cNvPr>
          <p:cNvSpPr/>
          <p:nvPr/>
        </p:nvSpPr>
        <p:spPr>
          <a:xfrm>
            <a:off x="3286633" y="0"/>
            <a:ext cx="4206120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MANDELINKA BRAMBOROVÁ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0DB1952F-2B93-4F5E-BE2F-0A70C5E93675}"/>
              </a:ext>
            </a:extLst>
          </p:cNvPr>
          <p:cNvSpPr/>
          <p:nvPr/>
        </p:nvSpPr>
        <p:spPr>
          <a:xfrm>
            <a:off x="3286633" y="6658"/>
            <a:ext cx="4206120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458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aturnia pyri (martináč hrušňový) | BioLib.cz">
            <a:extLst>
              <a:ext uri="{FF2B5EF4-FFF2-40B4-BE49-F238E27FC236}">
                <a16:creationId xmlns:a16="http://schemas.microsoft.com/office/drawing/2014/main" id="{4E4C6952-368B-5659-902F-88E3510E6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89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B245C509-2297-4068-2A43-DA95B2E72A7F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MARTINÁČ HRUŠŇOVÝ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79AF83FE-23FE-E1B0-35B7-01C24E546479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118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lok skvrnitý | Vlčí prameny | Bílé Karpaty - Galerie: Vlčí prameny">
            <a:extLst>
              <a:ext uri="{FF2B5EF4-FFF2-40B4-BE49-F238E27FC236}">
                <a16:creationId xmlns:a16="http://schemas.microsoft.com/office/drawing/2014/main" id="{562256E1-6DD6-4B5A-A9C4-9168655D8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02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C1AF3E22-801F-4F5B-A6D3-C71E343C2520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MLOK SKVRNITÝ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313152E1-993E-42AF-A304-DDF9F632ADCC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428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Moucha domácí (Musca domestica) - ChovZvířat.cz">
            <a:extLst>
              <a:ext uri="{FF2B5EF4-FFF2-40B4-BE49-F238E27FC236}">
                <a16:creationId xmlns:a16="http://schemas.microsoft.com/office/drawing/2014/main" id="{E1FDD974-B2EF-4F3D-B494-7B3502468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5832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63231C80-7265-4E51-B866-07EA9626A0EF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MOUCHA DOMÁCÍ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4EBF4206-2D5C-4A20-A4A7-A4CA6157D438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709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Okoun říční Perca fluviatilis">
            <a:extLst>
              <a:ext uri="{FF2B5EF4-FFF2-40B4-BE49-F238E27FC236}">
                <a16:creationId xmlns:a16="http://schemas.microsoft.com/office/drawing/2014/main" id="{983CDF2E-D8E3-41E8-9147-041579711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12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oblený obdélník 2">
            <a:extLst>
              <a:ext uri="{FF2B5EF4-FFF2-40B4-BE49-F238E27FC236}">
                <a16:creationId xmlns:a16="http://schemas.microsoft.com/office/drawing/2014/main" id="{E05FCE73-AA26-49B9-9B3E-879C0AD9A3D4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OKOUN ŘÍČNÍ</a:t>
            </a:r>
          </a:p>
        </p:txBody>
      </p:sp>
      <p:sp>
        <p:nvSpPr>
          <p:cNvPr id="4" name="Zaoblený obdélník 21">
            <a:extLst>
              <a:ext uri="{FF2B5EF4-FFF2-40B4-BE49-F238E27FC236}">
                <a16:creationId xmlns:a16="http://schemas.microsoft.com/office/drawing/2014/main" id="{7326501E-129B-4AB7-99B1-8AE3D49B7536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69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Plšíci se po zimě ve stanici vrátili do keřů - Svitavský deník">
            <a:extLst>
              <a:ext uri="{FF2B5EF4-FFF2-40B4-BE49-F238E27FC236}">
                <a16:creationId xmlns:a16="http://schemas.microsoft.com/office/drawing/2014/main" id="{ECEA77F9-6BAD-2A0E-8F15-F1CD28B4B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6" r="24437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uscardinus avellanarius (plšík lískový) | BioLib.cz">
            <a:extLst>
              <a:ext uri="{FF2B5EF4-FFF2-40B4-BE49-F238E27FC236}">
                <a16:creationId xmlns:a16="http://schemas.microsoft.com/office/drawing/2014/main" id="{3ED8E7F9-969E-260D-9FA7-14A9C4B61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r="24532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4C474C1D-76B7-6B39-5D52-CC9129C82738}"/>
              </a:ext>
            </a:extLst>
          </p:cNvPr>
          <p:cNvSpPr/>
          <p:nvPr/>
        </p:nvSpPr>
        <p:spPr>
          <a:xfrm>
            <a:off x="3829050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PLŠÍK LÍSKOVÝ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602908AB-A2DA-92DE-73EA-121A7286AEC4}"/>
              </a:ext>
            </a:extLst>
          </p:cNvPr>
          <p:cNvSpPr/>
          <p:nvPr/>
        </p:nvSpPr>
        <p:spPr>
          <a:xfrm>
            <a:off x="3827526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63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>
            <a:extLst>
              <a:ext uri="{FF2B5EF4-FFF2-40B4-BE49-F238E27FC236}">
                <a16:creationId xmlns:a16="http://schemas.microsoft.com/office/drawing/2014/main" id="{007C9C0B-2F78-4237-8D90-365076A27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67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skokan ostronosý | Obojživelníci České republiky">
            <a:extLst>
              <a:ext uri="{FF2B5EF4-FFF2-40B4-BE49-F238E27FC236}">
                <a16:creationId xmlns:a16="http://schemas.microsoft.com/office/drawing/2014/main" id="{2C9DD7D2-93CA-4838-B2F2-8490181B2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8711" y="2817"/>
            <a:ext cx="2953288" cy="196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Obrázek - Rana temporaria (skokan hnědý) | BioLib.cz">
            <a:extLst>
              <a:ext uri="{FF2B5EF4-FFF2-40B4-BE49-F238E27FC236}">
                <a16:creationId xmlns:a16="http://schemas.microsoft.com/office/drawing/2014/main" id="{9F5CF515-E8B8-4826-A474-E90EAC0A1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8712" y="2057400"/>
            <a:ext cx="2953288" cy="25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Jarní roztoužení obojživelníků: Na „zamilované“ žáby číhá smrtelné  nebezpečí | 100+1 zahraniční zajímavost">
            <a:extLst>
              <a:ext uri="{FF2B5EF4-FFF2-40B4-BE49-F238E27FC236}">
                <a16:creationId xmlns:a16="http://schemas.microsoft.com/office/drawing/2014/main" id="{962A181F-355F-45AB-A3E1-33CEF59F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8709" y="4640650"/>
            <a:ext cx="2953289" cy="2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aoblený obdélník 2">
            <a:extLst>
              <a:ext uri="{FF2B5EF4-FFF2-40B4-BE49-F238E27FC236}">
                <a16:creationId xmlns:a16="http://schemas.microsoft.com/office/drawing/2014/main" id="{7B06A783-078D-44E8-BC80-F807B2E09F63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SKOKAN HNĚDÝ</a:t>
            </a:r>
          </a:p>
        </p:txBody>
      </p:sp>
      <p:sp>
        <p:nvSpPr>
          <p:cNvPr id="8" name="Zaoblený obdélník 21">
            <a:extLst>
              <a:ext uri="{FF2B5EF4-FFF2-40B4-BE49-F238E27FC236}">
                <a16:creationId xmlns:a16="http://schemas.microsoft.com/office/drawing/2014/main" id="{4E53BACD-0A93-4D82-B754-16C10C0876B8}"/>
              </a:ext>
            </a:extLst>
          </p:cNvPr>
          <p:cNvSpPr/>
          <p:nvPr/>
        </p:nvSpPr>
        <p:spPr>
          <a:xfrm>
            <a:off x="3277646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3473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tákem roku je obyčejná červenka, plodný melancholik i něžný rváč - iDNES.cz">
            <a:extLst>
              <a:ext uri="{FF2B5EF4-FFF2-40B4-BE49-F238E27FC236}">
                <a16:creationId xmlns:a16="http://schemas.microsoft.com/office/drawing/2014/main" id="{78633DA9-0457-44A5-B6D6-2681430B1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48875" cy="685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Červenka obecná – pták roku 2016 - Zahradacentrum">
            <a:extLst>
              <a:ext uri="{FF2B5EF4-FFF2-40B4-BE49-F238E27FC236}">
                <a16:creationId xmlns:a16="http://schemas.microsoft.com/office/drawing/2014/main" id="{8875258D-1832-46FB-990F-20E19558E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5381" y="0"/>
            <a:ext cx="4026619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A5BBDB7A-7969-4A38-BFCD-0E189BF23C5E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ČERVENKA OBECNÁ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789B16E0-2EB7-465D-8148-D47DB24A024F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884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rnec obecný (Capreolus capreolus) - ChovZvířat.cz">
            <a:extLst>
              <a:ext uri="{FF2B5EF4-FFF2-40B4-BE49-F238E27FC236}">
                <a16:creationId xmlns:a16="http://schemas.microsoft.com/office/drawing/2014/main" id="{1604A044-4A2A-426E-94F4-3C17F15C3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553700" cy="685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Srnec obecný (Capreolus capreolus), lesní soused - Tvorové.cz">
            <a:extLst>
              <a:ext uri="{FF2B5EF4-FFF2-40B4-BE49-F238E27FC236}">
                <a16:creationId xmlns:a16="http://schemas.microsoft.com/office/drawing/2014/main" id="{0FFCB564-A568-490E-99D7-44B6689C2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2948" y="-1"/>
            <a:ext cx="3829052" cy="25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503C787-D9F5-4E26-B07E-E13A0BB71CA5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SRNEC OBECNÝ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A18A500B-5A8B-4327-B6CD-20724EC89251}"/>
              </a:ext>
            </a:extLst>
          </p:cNvPr>
          <p:cNvSpPr/>
          <p:nvPr/>
        </p:nvSpPr>
        <p:spPr>
          <a:xfrm>
            <a:off x="3286633" y="-2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8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trakapoud velký | FotoAparát.cz">
            <a:extLst>
              <a:ext uri="{FF2B5EF4-FFF2-40B4-BE49-F238E27FC236}">
                <a16:creationId xmlns:a16="http://schemas.microsoft.com/office/drawing/2014/main" id="{EA716BD0-3261-4B7C-90E2-56228C443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Strakapoud velký – 11.6. 2021 | ApneaSite – underwater on a single breath">
            <a:extLst>
              <a:ext uri="{FF2B5EF4-FFF2-40B4-BE49-F238E27FC236}">
                <a16:creationId xmlns:a16="http://schemas.microsoft.com/office/drawing/2014/main" id="{AD6F31AA-4EC1-4175-BA0E-57AD2A826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022569"/>
            <a:ext cx="7781925" cy="583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33E684D2-53A9-4D70-8902-CC3DFDFEB2C8}"/>
              </a:ext>
            </a:extLst>
          </p:cNvPr>
          <p:cNvSpPr/>
          <p:nvPr/>
        </p:nvSpPr>
        <p:spPr>
          <a:xfrm>
            <a:off x="4572000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STRAKAPOUD VELKÝ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DE3DD5D4-010A-4620-9BCB-77A5A342F3B0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954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Obrázek - Carabus cancellatus durus (střevlík měděný) | BioLib.cz">
            <a:extLst>
              <a:ext uri="{FF2B5EF4-FFF2-40B4-BE49-F238E27FC236}">
                <a16:creationId xmlns:a16="http://schemas.microsoft.com/office/drawing/2014/main" id="{F84592F7-907D-4C21-91C2-F47AF98BC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149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Střevlík měděný">
            <a:extLst>
              <a:ext uri="{FF2B5EF4-FFF2-40B4-BE49-F238E27FC236}">
                <a16:creationId xmlns:a16="http://schemas.microsoft.com/office/drawing/2014/main" id="{C185E3FC-1681-4119-B0B3-D679B4DFA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4935" y="28574"/>
            <a:ext cx="2568323" cy="20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Střevlík zrnitý – Wikipedie">
            <a:extLst>
              <a:ext uri="{FF2B5EF4-FFF2-40B4-BE49-F238E27FC236}">
                <a16:creationId xmlns:a16="http://schemas.microsoft.com/office/drawing/2014/main" id="{21A3E2C2-BFDA-425C-948E-2415B5B1D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4935" y="2224088"/>
            <a:ext cx="2423190" cy="2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aoblený obdélník 2">
            <a:extLst>
              <a:ext uri="{FF2B5EF4-FFF2-40B4-BE49-F238E27FC236}">
                <a16:creationId xmlns:a16="http://schemas.microsoft.com/office/drawing/2014/main" id="{1E2639D2-12B7-4589-9731-3C3422B1D192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STŘEVLÍK MĚDĚNÝ</a:t>
            </a:r>
          </a:p>
        </p:txBody>
      </p:sp>
      <p:sp>
        <p:nvSpPr>
          <p:cNvPr id="7" name="Zaoblený obdélník 21">
            <a:extLst>
              <a:ext uri="{FF2B5EF4-FFF2-40B4-BE49-F238E27FC236}">
                <a16:creationId xmlns:a16="http://schemas.microsoft.com/office/drawing/2014/main" id="{8CBB9D96-84F2-4035-A93E-9A69A39C45AB}"/>
              </a:ext>
            </a:extLst>
          </p:cNvPr>
          <p:cNvSpPr/>
          <p:nvPr/>
        </p:nvSpPr>
        <p:spPr>
          <a:xfrm>
            <a:off x="3286632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" name="Ovál 1">
            <a:hlinkClick r:id="rId5" action="ppaction://hlinksldjump"/>
            <a:extLst>
              <a:ext uri="{FF2B5EF4-FFF2-40B4-BE49-F238E27FC236}">
                <a16:creationId xmlns:a16="http://schemas.microsoft.com/office/drawing/2014/main" id="{2B368E39-29D8-4B11-BE46-91F4B44AF554}"/>
              </a:ext>
            </a:extLst>
          </p:cNvPr>
          <p:cNvSpPr/>
          <p:nvPr/>
        </p:nvSpPr>
        <p:spPr>
          <a:xfrm>
            <a:off x="10782794" y="5617029"/>
            <a:ext cx="96190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484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Užovka obojková">
            <a:extLst>
              <a:ext uri="{FF2B5EF4-FFF2-40B4-BE49-F238E27FC236}">
                <a16:creationId xmlns:a16="http://schemas.microsoft.com/office/drawing/2014/main" id="{24B72B34-0082-4756-8B6D-EB5D27AD6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899" y="981075"/>
            <a:ext cx="5475767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Natrix natrix - užovka obojková | Colubridae - užovkovití | Natura Bohemica">
            <a:extLst>
              <a:ext uri="{FF2B5EF4-FFF2-40B4-BE49-F238E27FC236}">
                <a16:creationId xmlns:a16="http://schemas.microsoft.com/office/drawing/2014/main" id="{D3DB6E7C-52DB-4613-8859-A33E9FE36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6219" y="0"/>
            <a:ext cx="3662315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Užovka obojková (had) (Alegna) | Písmák.cz">
            <a:extLst>
              <a:ext uri="{FF2B5EF4-FFF2-40B4-BE49-F238E27FC236}">
                <a16:creationId xmlns:a16="http://schemas.microsoft.com/office/drawing/2014/main" id="{60DE1C46-619D-49CC-BD3E-175A59EC7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743201"/>
            <a:ext cx="6096000" cy="410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LENGAU - Magnet 3D 7x9cm - had užovka obojková (25)">
            <a:extLst>
              <a:ext uri="{FF2B5EF4-FFF2-40B4-BE49-F238E27FC236}">
                <a16:creationId xmlns:a16="http://schemas.microsoft.com/office/drawing/2014/main" id="{024F2F0B-50EA-4F0B-BBD3-732885DA7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1610" y="0"/>
            <a:ext cx="3548015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aoblený obdélník 2">
            <a:extLst>
              <a:ext uri="{FF2B5EF4-FFF2-40B4-BE49-F238E27FC236}">
                <a16:creationId xmlns:a16="http://schemas.microsoft.com/office/drawing/2014/main" id="{C9D98204-892C-4A6C-A2BB-78DCE1306F43}"/>
              </a:ext>
            </a:extLst>
          </p:cNvPr>
          <p:cNvSpPr/>
          <p:nvPr/>
        </p:nvSpPr>
        <p:spPr>
          <a:xfrm>
            <a:off x="840859" y="33338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UŽOVKA OBOJKOVÁ</a:t>
            </a:r>
          </a:p>
        </p:txBody>
      </p:sp>
      <p:sp>
        <p:nvSpPr>
          <p:cNvPr id="8" name="Zaoblený obdélník 21">
            <a:extLst>
              <a:ext uri="{FF2B5EF4-FFF2-40B4-BE49-F238E27FC236}">
                <a16:creationId xmlns:a16="http://schemas.microsoft.com/office/drawing/2014/main" id="{BCD733E2-6090-453C-AA40-C96CDE7F01CA}"/>
              </a:ext>
            </a:extLst>
          </p:cNvPr>
          <p:cNvSpPr/>
          <p:nvPr/>
        </p:nvSpPr>
        <p:spPr>
          <a:xfrm>
            <a:off x="840857" y="33338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517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Zmijích uštknutí v Česku přibývá. Sérum je jen v Praze a Olomouci — ČT24 —  Česká televize">
            <a:extLst>
              <a:ext uri="{FF2B5EF4-FFF2-40B4-BE49-F238E27FC236}">
                <a16:creationId xmlns:a16="http://schemas.microsoft.com/office/drawing/2014/main" id="{D773E522-53DF-49E2-9D14-6EAFE4790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49" y="0"/>
            <a:ext cx="10934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B7CE5081-6CD6-4A4E-B3A2-1C9335F2BA2D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ZMIJE OBECNÁ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08759799-6BAB-4DA0-815C-11DF5EC177D6}"/>
              </a:ext>
            </a:extLst>
          </p:cNvPr>
          <p:cNvSpPr/>
          <p:nvPr/>
        </p:nvSpPr>
        <p:spPr>
          <a:xfrm>
            <a:off x="3286633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5946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etta rufina (Pallas, 1773); zrzohlávka rudozobá | BOTANY.cz">
            <a:extLst>
              <a:ext uri="{FF2B5EF4-FFF2-40B4-BE49-F238E27FC236}">
                <a16:creationId xmlns:a16="http://schemas.microsoft.com/office/drawing/2014/main" id="{342F53EB-4D95-5320-255B-609F60083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Zrzohlávka rudozobá | Naturfoto.cz">
            <a:extLst>
              <a:ext uri="{FF2B5EF4-FFF2-40B4-BE49-F238E27FC236}">
                <a16:creationId xmlns:a16="http://schemas.microsoft.com/office/drawing/2014/main" id="{3CE74436-092A-B3FB-5F91-BD8B1B77D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40" y="-1"/>
            <a:ext cx="4843460" cy="322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etta rufina (Pallas, 1773); zrzohlávka rudozobá | BOTANY.cz">
            <a:extLst>
              <a:ext uri="{FF2B5EF4-FFF2-40B4-BE49-F238E27FC236}">
                <a16:creationId xmlns:a16="http://schemas.microsoft.com/office/drawing/2014/main" id="{C7B32B71-25E6-8F3D-A488-6ED97014F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53" y="3228974"/>
            <a:ext cx="4836347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E34C65A0-66E3-61B0-A595-8745EDB08711}"/>
              </a:ext>
            </a:extLst>
          </p:cNvPr>
          <p:cNvSpPr/>
          <p:nvPr/>
        </p:nvSpPr>
        <p:spPr>
          <a:xfrm>
            <a:off x="4210558" y="-3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ZRZOHLÁVKA RUDOZOBÁ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588CF8F1-3B08-AC01-9A01-AD29263E27CE}"/>
              </a:ext>
            </a:extLst>
          </p:cNvPr>
          <p:cNvSpPr/>
          <p:nvPr/>
        </p:nvSpPr>
        <p:spPr>
          <a:xfrm>
            <a:off x="4210555" y="-5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104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abočka kopřivová – Wikipedie">
            <a:extLst>
              <a:ext uri="{FF2B5EF4-FFF2-40B4-BE49-F238E27FC236}">
                <a16:creationId xmlns:a16="http://schemas.microsoft.com/office/drawing/2014/main" id="{436DB0D3-43CF-439C-A4E4-F79052C67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Mapování a ochrana motýlů České republiky: Babočka kopřivová - Aglais  urticae (Linnaeus, 1758)">
            <a:extLst>
              <a:ext uri="{FF2B5EF4-FFF2-40B4-BE49-F238E27FC236}">
                <a16:creationId xmlns:a16="http://schemas.microsoft.com/office/drawing/2014/main" id="{5AEF08D5-C8FF-4AAA-90F4-378FBEA46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0" y="390524"/>
            <a:ext cx="3031633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E12F8989-1033-42D6-B83C-00F2522EFDD2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BABOČKA KOPŘIVOVÁ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CD7EE73D-3DE4-400F-BC17-4B99F6BEA7A0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383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Bažant obecný - Phasianus colchicus - PŘÍRODA.cz">
            <a:extLst>
              <a:ext uri="{FF2B5EF4-FFF2-40B4-BE49-F238E27FC236}">
                <a16:creationId xmlns:a16="http://schemas.microsoft.com/office/drawing/2014/main" id="{E8053D88-C861-4BFD-8148-716099246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61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Bažant obecný | Témata">
            <a:extLst>
              <a:ext uri="{FF2B5EF4-FFF2-40B4-BE49-F238E27FC236}">
                <a16:creationId xmlns:a16="http://schemas.microsoft.com/office/drawing/2014/main" id="{9E78D0A3-3668-4972-ABD7-B4A460BF3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8840" y="0"/>
            <a:ext cx="4445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C7418DC4-A969-4061-A4F3-B944EC7FDED9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BAŽANT POLNÍ (OBECNÝ)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E8E21A86-F635-4EE2-A4BA-B3F5E6D5AA8F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091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ekyně mniška - Lymantria monacha">
            <a:extLst>
              <a:ext uri="{FF2B5EF4-FFF2-40B4-BE49-F238E27FC236}">
                <a16:creationId xmlns:a16="http://schemas.microsoft.com/office/drawing/2014/main" id="{B33AA421-55CB-4453-B6C4-49527DC35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Bekyně mniška | Škůdci.com - o škůdcích, plísních, plevelech a jak s nimi  bojovat">
            <a:extLst>
              <a:ext uri="{FF2B5EF4-FFF2-40B4-BE49-F238E27FC236}">
                <a16:creationId xmlns:a16="http://schemas.microsoft.com/office/drawing/2014/main" id="{6F01ACED-A068-4D35-9411-3D965715E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9400" y="0"/>
            <a:ext cx="30226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Bekyně mniška | Benátecký čtyřlístek">
            <a:extLst>
              <a:ext uri="{FF2B5EF4-FFF2-40B4-BE49-F238E27FC236}">
                <a16:creationId xmlns:a16="http://schemas.microsoft.com/office/drawing/2014/main" id="{2522FE72-296D-46AF-80EB-CC1B3B069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9400" y="2334514"/>
            <a:ext cx="3022600" cy="195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Obrázek - Lymantria monacha (bekyně mniška) | BioLib.cz">
            <a:extLst>
              <a:ext uri="{FF2B5EF4-FFF2-40B4-BE49-F238E27FC236}">
                <a16:creationId xmlns:a16="http://schemas.microsoft.com/office/drawing/2014/main" id="{C89F53A0-6EB9-41DE-9774-54B4934D6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43" t="8093" r="19143" b="6984"/>
          <a:stretch/>
        </p:blipFill>
        <p:spPr bwMode="auto">
          <a:xfrm>
            <a:off x="9169400" y="4353813"/>
            <a:ext cx="3022600" cy="251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aoblený obdélník 2">
            <a:extLst>
              <a:ext uri="{FF2B5EF4-FFF2-40B4-BE49-F238E27FC236}">
                <a16:creationId xmlns:a16="http://schemas.microsoft.com/office/drawing/2014/main" id="{DF84A429-F63C-4420-83A2-DBBDB5423C71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BEKYNĚ MNIŠKA</a:t>
            </a:r>
          </a:p>
        </p:txBody>
      </p:sp>
      <p:sp>
        <p:nvSpPr>
          <p:cNvPr id="7" name="Zaoblený obdélník 21">
            <a:extLst>
              <a:ext uri="{FF2B5EF4-FFF2-40B4-BE49-F238E27FC236}">
                <a16:creationId xmlns:a16="http://schemas.microsoft.com/office/drawing/2014/main" id="{32B9B2BC-30F6-4EDE-A8BA-A63864B2E7C4}"/>
              </a:ext>
            </a:extLst>
          </p:cNvPr>
          <p:cNvSpPr/>
          <p:nvPr/>
        </p:nvSpPr>
        <p:spPr>
          <a:xfrm>
            <a:off x="3286633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489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aněk skvrnitý (Dama dama). Vilémov">
            <a:extLst>
              <a:ext uri="{FF2B5EF4-FFF2-40B4-BE49-F238E27FC236}">
                <a16:creationId xmlns:a16="http://schemas.microsoft.com/office/drawing/2014/main" id="{5EA5DCCA-3529-4353-81D6-7F0892433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86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Daněk Samice Zvíře - Fotografie zdarma na Pixabay">
            <a:extLst>
              <a:ext uri="{FF2B5EF4-FFF2-40B4-BE49-F238E27FC236}">
                <a16:creationId xmlns:a16="http://schemas.microsoft.com/office/drawing/2014/main" id="{85EF2040-8884-4FAA-98A7-D1B30A271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8136" y="0"/>
            <a:ext cx="4271963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7DF0D7C4-DE92-4477-9A40-7231C7C42041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DANĚK SKVRNITÝ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29C367C7-7C1B-47D2-88A4-7887D576BCF0}"/>
              </a:ext>
            </a:extLst>
          </p:cNvPr>
          <p:cNvSpPr/>
          <p:nvPr/>
        </p:nvSpPr>
        <p:spPr>
          <a:xfrm>
            <a:off x="3321706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181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ivočina kolem nás 4 – Havran polní | Benátecký čtyřlístek">
            <a:extLst>
              <a:ext uri="{FF2B5EF4-FFF2-40B4-BE49-F238E27FC236}">
                <a16:creationId xmlns:a16="http://schemas.microsoft.com/office/drawing/2014/main" id="{B474C8CE-39A8-471D-BD93-28BA7094A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avran polní - fotogalerie">
            <a:extLst>
              <a:ext uri="{FF2B5EF4-FFF2-40B4-BE49-F238E27FC236}">
                <a16:creationId xmlns:a16="http://schemas.microsoft.com/office/drawing/2014/main" id="{A4FAA85A-14FF-4DEB-B0CE-459044789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0036" y="0"/>
            <a:ext cx="4271963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C9595936-04A0-4CD4-9987-D8F9D9430277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HAVRAN POLNÍ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3B3FD10D-3722-4973-9411-6F4208416280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3541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atel černý – Wikipedie">
            <a:extLst>
              <a:ext uri="{FF2B5EF4-FFF2-40B4-BE49-F238E27FC236}">
                <a16:creationId xmlns:a16="http://schemas.microsoft.com/office/drawing/2014/main" id="{7631A9E2-D1A1-49EC-8688-B8A0BFFD5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166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Datel černý (VIDEO) | Témata">
            <a:extLst>
              <a:ext uri="{FF2B5EF4-FFF2-40B4-BE49-F238E27FC236}">
                <a16:creationId xmlns:a16="http://schemas.microsoft.com/office/drawing/2014/main" id="{5FA935FC-D0C9-4937-AB2F-655C5E2D8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67" t="-1250" b="-1"/>
          <a:stretch/>
        </p:blipFill>
        <p:spPr bwMode="auto">
          <a:xfrm>
            <a:off x="4600575" y="-85725"/>
            <a:ext cx="7591425" cy="69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4BE3F6E4-3CC8-4983-BC5D-CB17C6A17022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DATEL ČERNÝ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5FF537A6-C081-487E-93A9-69D96242035A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641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lemýžď zahradní | Naturfoto.cz">
            <a:extLst>
              <a:ext uri="{FF2B5EF4-FFF2-40B4-BE49-F238E27FC236}">
                <a16:creationId xmlns:a16="http://schemas.microsoft.com/office/drawing/2014/main" id="{6AE57BED-7890-49B7-8ECD-36FA7E45B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33" b="8000"/>
          <a:stretch/>
        </p:blipFill>
        <p:spPr bwMode="auto">
          <a:xfrm>
            <a:off x="-1" y="0"/>
            <a:ext cx="112747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oblený obdélník 2">
            <a:extLst>
              <a:ext uri="{FF2B5EF4-FFF2-40B4-BE49-F238E27FC236}">
                <a16:creationId xmlns:a16="http://schemas.microsoft.com/office/drawing/2014/main" id="{EA4A22A2-B74B-469C-A812-51ECCFF90511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HLEMÝŽĎ ZAHRADNÍ</a:t>
            </a:r>
          </a:p>
        </p:txBody>
      </p:sp>
      <p:sp>
        <p:nvSpPr>
          <p:cNvPr id="4" name="Zaoblený obdélník 21">
            <a:extLst>
              <a:ext uri="{FF2B5EF4-FFF2-40B4-BE49-F238E27FC236}">
                <a16:creationId xmlns:a16="http://schemas.microsoft.com/office/drawing/2014/main" id="{FBF16B69-D415-4D86-98FE-988CE6E46136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3649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Jezevec lesní – mistr tajných chodeb - Ekolist.cz">
            <a:extLst>
              <a:ext uri="{FF2B5EF4-FFF2-40B4-BE49-F238E27FC236}">
                <a16:creationId xmlns:a16="http://schemas.microsoft.com/office/drawing/2014/main" id="{B6F49F82-4FA9-4617-8FBE-992460157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74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Jezevec lesní">
            <a:extLst>
              <a:ext uri="{FF2B5EF4-FFF2-40B4-BE49-F238E27FC236}">
                <a16:creationId xmlns:a16="http://schemas.microsoft.com/office/drawing/2014/main" id="{1B5FDC94-9585-4573-882F-A4F428CC2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6176" y="0"/>
            <a:ext cx="3865824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DC33402A-71E5-4A1A-BB5E-FBFC8A84F323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JEZEVEC LESNÍ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5F914829-A8C9-471A-90D5-A78A156582EC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7162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10 mýtu o klíšťatech a očkování proti klíšťové encefalitidě - WomanOnly">
            <a:extLst>
              <a:ext uri="{FF2B5EF4-FFF2-40B4-BE49-F238E27FC236}">
                <a16:creationId xmlns:a16="http://schemas.microsoft.com/office/drawing/2014/main" id="{193A26D7-AEDB-44B0-8414-FFCCE5256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89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Obrázek - Ixodes ricinus (klíště obecné) | BioLib.cz">
            <a:extLst>
              <a:ext uri="{FF2B5EF4-FFF2-40B4-BE49-F238E27FC236}">
                <a16:creationId xmlns:a16="http://schemas.microsoft.com/office/drawing/2014/main" id="{0ED0EA28-9161-44F7-AB5B-D576974B0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43" t="6316" r="2143" b="15525"/>
          <a:stretch/>
        </p:blipFill>
        <p:spPr bwMode="auto">
          <a:xfrm>
            <a:off x="9113467" y="4619625"/>
            <a:ext cx="3078533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NEBEZPEČNÁ ZVÍŘATA ČR - Klíště obecné - YouTube">
            <a:extLst>
              <a:ext uri="{FF2B5EF4-FFF2-40B4-BE49-F238E27FC236}">
                <a16:creationId xmlns:a16="http://schemas.microsoft.com/office/drawing/2014/main" id="{48E14DB9-5AEE-464E-900E-AC609ABD1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3467" y="2238375"/>
            <a:ext cx="30988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Klíšťata škodí na více frontách - Pražský deník">
            <a:extLst>
              <a:ext uri="{FF2B5EF4-FFF2-40B4-BE49-F238E27FC236}">
                <a16:creationId xmlns:a16="http://schemas.microsoft.com/office/drawing/2014/main" id="{C2A31787-A095-49BC-8FBD-228289E50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095" b="11299"/>
          <a:stretch/>
        </p:blipFill>
        <p:spPr bwMode="auto">
          <a:xfrm>
            <a:off x="9113467" y="-1"/>
            <a:ext cx="3146799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aoblený obdélník 2">
            <a:extLst>
              <a:ext uri="{FF2B5EF4-FFF2-40B4-BE49-F238E27FC236}">
                <a16:creationId xmlns:a16="http://schemas.microsoft.com/office/drawing/2014/main" id="{C6EB8DAE-9735-4D88-AC2F-8036A5F11610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KLÍŠTĚ OBECNÉ</a:t>
            </a:r>
          </a:p>
        </p:txBody>
      </p:sp>
      <p:sp>
        <p:nvSpPr>
          <p:cNvPr id="7" name="Zaoblený obdélník 21">
            <a:extLst>
              <a:ext uri="{FF2B5EF4-FFF2-40B4-BE49-F238E27FC236}">
                <a16:creationId xmlns:a16="http://schemas.microsoft.com/office/drawing/2014/main" id="{FFFF1B09-2936-4B5B-9BA2-2FC57B72BB61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2444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Koroptev polní – Wikipedie">
            <a:extLst>
              <a:ext uri="{FF2B5EF4-FFF2-40B4-BE49-F238E27FC236}">
                <a16:creationId xmlns:a16="http://schemas.microsoft.com/office/drawing/2014/main" id="{881A77F4-7FEF-4843-941C-E98C81865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10488706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Uslyšíme ještě čiřikání koroptví? | iReceptář.cz">
            <a:extLst>
              <a:ext uri="{FF2B5EF4-FFF2-40B4-BE49-F238E27FC236}">
                <a16:creationId xmlns:a16="http://schemas.microsoft.com/office/drawing/2014/main" id="{33DE9231-E350-4F4C-8F8A-0E17C9E78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7952" y="0"/>
            <a:ext cx="3204048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Projekt ČIŘIKÁNÍ - Koroptev - Nasazování koroptve polní">
            <a:extLst>
              <a:ext uri="{FF2B5EF4-FFF2-40B4-BE49-F238E27FC236}">
                <a16:creationId xmlns:a16="http://schemas.microsoft.com/office/drawing/2014/main" id="{9CC288A0-E79B-400C-B2B8-398C69D0D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3968" y="2428875"/>
            <a:ext cx="3208032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koroptev polní | Zoo Hluboká">
            <a:extLst>
              <a:ext uri="{FF2B5EF4-FFF2-40B4-BE49-F238E27FC236}">
                <a16:creationId xmlns:a16="http://schemas.microsoft.com/office/drawing/2014/main" id="{DFFCB018-A5DB-4633-B622-B5A303A30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5148" y="4562475"/>
            <a:ext cx="3202869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aoblený obdélník 2">
            <a:extLst>
              <a:ext uri="{FF2B5EF4-FFF2-40B4-BE49-F238E27FC236}">
                <a16:creationId xmlns:a16="http://schemas.microsoft.com/office/drawing/2014/main" id="{15CC4758-B1E7-4881-9223-266EEEF9CCAD}"/>
              </a:ext>
            </a:extLst>
          </p:cNvPr>
          <p:cNvSpPr/>
          <p:nvPr/>
        </p:nvSpPr>
        <p:spPr>
          <a:xfrm>
            <a:off x="3073569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KOROPTEV POLNÍ</a:t>
            </a:r>
          </a:p>
        </p:txBody>
      </p:sp>
      <p:sp>
        <p:nvSpPr>
          <p:cNvPr id="7" name="Zaoblený obdélník 21">
            <a:extLst>
              <a:ext uri="{FF2B5EF4-FFF2-40B4-BE49-F238E27FC236}">
                <a16:creationId xmlns:a16="http://schemas.microsoft.com/office/drawing/2014/main" id="{76EA66E0-5BB5-4252-8D70-D9AF04C83B52}"/>
              </a:ext>
            </a:extLst>
          </p:cNvPr>
          <p:cNvSpPr/>
          <p:nvPr/>
        </p:nvSpPr>
        <p:spPr>
          <a:xfrm>
            <a:off x="3073566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5308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Krtek – Wikipedie">
            <a:extLst>
              <a:ext uri="{FF2B5EF4-FFF2-40B4-BE49-F238E27FC236}">
                <a16:creationId xmlns:a16="http://schemas.microsoft.com/office/drawing/2014/main" id="{1B54CFC1-73C0-4990-9381-13CA245F5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116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Jak na krtka - Zahradacentrum">
            <a:extLst>
              <a:ext uri="{FF2B5EF4-FFF2-40B4-BE49-F238E27FC236}">
                <a16:creationId xmlns:a16="http://schemas.microsoft.com/office/drawing/2014/main" id="{A5E0C6B0-E20C-41A5-95C9-2EC1F8702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9303" y="4851430"/>
            <a:ext cx="2662697" cy="199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Skrytý půvab krtka | iReceptář.cz">
            <a:extLst>
              <a:ext uri="{FF2B5EF4-FFF2-40B4-BE49-F238E27FC236}">
                <a16:creationId xmlns:a16="http://schemas.microsoft.com/office/drawing/2014/main" id="{640E0D9E-3B1B-4EE8-83E8-F8B410C24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6050" y="4851429"/>
            <a:ext cx="2947988" cy="199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aoblený obdélník 2">
            <a:extLst>
              <a:ext uri="{FF2B5EF4-FFF2-40B4-BE49-F238E27FC236}">
                <a16:creationId xmlns:a16="http://schemas.microsoft.com/office/drawing/2014/main" id="{CE540AB6-8E07-4A8D-98D3-34A809149716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KRTEK OBECNÝ</a:t>
            </a:r>
          </a:p>
        </p:txBody>
      </p:sp>
      <p:sp>
        <p:nvSpPr>
          <p:cNvPr id="7" name="Zaoblený obdélník 21">
            <a:extLst>
              <a:ext uri="{FF2B5EF4-FFF2-40B4-BE49-F238E27FC236}">
                <a16:creationId xmlns:a16="http://schemas.microsoft.com/office/drawing/2014/main" id="{AD686627-E3F8-4130-BA35-8D323F25B6F0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7359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Coturnix coturnix coturnix - křepelka polní evropská">
            <a:extLst>
              <a:ext uri="{FF2B5EF4-FFF2-40B4-BE49-F238E27FC236}">
                <a16:creationId xmlns:a16="http://schemas.microsoft.com/office/drawing/2014/main" id="{5327646C-C49A-4EDC-854E-0EAB47143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3050" cy="686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křepelka polní, kluk | FotoAparát.cz">
            <a:extLst>
              <a:ext uri="{FF2B5EF4-FFF2-40B4-BE49-F238E27FC236}">
                <a16:creationId xmlns:a16="http://schemas.microsoft.com/office/drawing/2014/main" id="{D72135B2-73DC-454C-AB31-FB100F309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6788" y="-7145"/>
            <a:ext cx="3012354" cy="343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8" descr="Křepelka polní - MINI ZOO U OLY">
            <a:extLst>
              <a:ext uri="{FF2B5EF4-FFF2-40B4-BE49-F238E27FC236}">
                <a16:creationId xmlns:a16="http://schemas.microsoft.com/office/drawing/2014/main" id="{5DA6723E-E06D-4EF8-BF2A-F8D838EFA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6788" y="3436145"/>
            <a:ext cx="3012354" cy="343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aoblený obdélník 2">
            <a:extLst>
              <a:ext uri="{FF2B5EF4-FFF2-40B4-BE49-F238E27FC236}">
                <a16:creationId xmlns:a16="http://schemas.microsoft.com/office/drawing/2014/main" id="{8A4B0842-0BDF-4FD3-8AF2-33807631E77D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KŘEPELKA POLNÍ</a:t>
            </a:r>
          </a:p>
        </p:txBody>
      </p:sp>
      <p:sp>
        <p:nvSpPr>
          <p:cNvPr id="7" name="Zaoblený obdélník 21">
            <a:extLst>
              <a:ext uri="{FF2B5EF4-FFF2-40B4-BE49-F238E27FC236}">
                <a16:creationId xmlns:a16="http://schemas.microsoft.com/office/drawing/2014/main" id="{336E01F7-BC00-4D7C-9D04-FB32410DCD1D}"/>
              </a:ext>
            </a:extLst>
          </p:cNvPr>
          <p:cNvSpPr/>
          <p:nvPr/>
        </p:nvSpPr>
        <p:spPr>
          <a:xfrm>
            <a:off x="3286633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201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istorický snímek &amp;#39;Kuna lesní&amp;#39; - PŘÍRODA.cz">
            <a:extLst>
              <a:ext uri="{FF2B5EF4-FFF2-40B4-BE49-F238E27FC236}">
                <a16:creationId xmlns:a16="http://schemas.microsoft.com/office/drawing/2014/main" id="{4E75E7CA-F925-4537-B5F7-C8A8E71B3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527"/>
            <a:ext cx="4951732" cy="353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Kuna skalní.. | FotoAparát.cz">
            <a:extLst>
              <a:ext uri="{FF2B5EF4-FFF2-40B4-BE49-F238E27FC236}">
                <a16:creationId xmlns:a16="http://schemas.microsoft.com/office/drawing/2014/main" id="{5DBB03C7-6D29-4B40-BABD-11EDE06DC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731" y="0"/>
            <a:ext cx="7306943" cy="48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Kuna skalní: Jak žije a lze se jí zbavit? | ZZGroup">
            <a:extLst>
              <a:ext uri="{FF2B5EF4-FFF2-40B4-BE49-F238E27FC236}">
                <a16:creationId xmlns:a16="http://schemas.microsoft.com/office/drawing/2014/main" id="{92A8A876-DC44-414B-A94D-F56E9A9DF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175" r="375" b="23297"/>
          <a:stretch/>
        </p:blipFill>
        <p:spPr bwMode="auto">
          <a:xfrm>
            <a:off x="4951730" y="4174711"/>
            <a:ext cx="7306944" cy="268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Martes martes - kuna lesní">
            <a:extLst>
              <a:ext uri="{FF2B5EF4-FFF2-40B4-BE49-F238E27FC236}">
                <a16:creationId xmlns:a16="http://schemas.microsoft.com/office/drawing/2014/main" id="{CDA3E41C-8B32-41F5-803B-9A8998E09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432048"/>
            <a:ext cx="4951729" cy="34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aoblený obdélník 2">
            <a:extLst>
              <a:ext uri="{FF2B5EF4-FFF2-40B4-BE49-F238E27FC236}">
                <a16:creationId xmlns:a16="http://schemas.microsoft.com/office/drawing/2014/main" id="{2F3D0F0E-1174-4409-86AD-A5EEF9F48154}"/>
              </a:ext>
            </a:extLst>
          </p:cNvPr>
          <p:cNvSpPr/>
          <p:nvPr/>
        </p:nvSpPr>
        <p:spPr>
          <a:xfrm>
            <a:off x="614454" y="3197352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KUNA LESNÍ</a:t>
            </a:r>
          </a:p>
        </p:txBody>
      </p:sp>
      <p:sp>
        <p:nvSpPr>
          <p:cNvPr id="8" name="Zaoblený obdélník 2">
            <a:extLst>
              <a:ext uri="{FF2B5EF4-FFF2-40B4-BE49-F238E27FC236}">
                <a16:creationId xmlns:a16="http://schemas.microsoft.com/office/drawing/2014/main" id="{41B2C2C7-D374-420A-B8B2-4FD4F8E874BA}"/>
              </a:ext>
            </a:extLst>
          </p:cNvPr>
          <p:cNvSpPr/>
          <p:nvPr/>
        </p:nvSpPr>
        <p:spPr>
          <a:xfrm>
            <a:off x="6944487" y="18527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KUNA SKALNÍ</a:t>
            </a:r>
          </a:p>
        </p:txBody>
      </p:sp>
      <p:sp>
        <p:nvSpPr>
          <p:cNvPr id="9" name="Zaoblený obdélník 21">
            <a:extLst>
              <a:ext uri="{FF2B5EF4-FFF2-40B4-BE49-F238E27FC236}">
                <a16:creationId xmlns:a16="http://schemas.microsoft.com/office/drawing/2014/main" id="{8B801783-BEBA-4C53-B587-846D1049CF49}"/>
              </a:ext>
            </a:extLst>
          </p:cNvPr>
          <p:cNvSpPr/>
          <p:nvPr/>
        </p:nvSpPr>
        <p:spPr>
          <a:xfrm>
            <a:off x="614451" y="3197352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Zaoblený obdélník 21">
            <a:extLst>
              <a:ext uri="{FF2B5EF4-FFF2-40B4-BE49-F238E27FC236}">
                <a16:creationId xmlns:a16="http://schemas.microsoft.com/office/drawing/2014/main" id="{00B7F1BB-97A9-4E61-974E-2339CB685020}"/>
              </a:ext>
            </a:extLst>
          </p:cNvPr>
          <p:cNvSpPr/>
          <p:nvPr/>
        </p:nvSpPr>
        <p:spPr>
          <a:xfrm>
            <a:off x="6944486" y="18527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364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struh Obecný ( Potoční ) - Salmo trutta - Místní rybářská skupina Odry">
            <a:extLst>
              <a:ext uri="{FF2B5EF4-FFF2-40B4-BE49-F238E27FC236}">
                <a16:creationId xmlns:a16="http://schemas.microsoft.com/office/drawing/2014/main" id="{62ECF070-1078-4BE0-8E76-6DFCB14AF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8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Pstruh Obecný ( Potoční ) - Salmo trutta - Místní rybářská skupina Odry">
            <a:extLst>
              <a:ext uri="{FF2B5EF4-FFF2-40B4-BE49-F238E27FC236}">
                <a16:creationId xmlns:a16="http://schemas.microsoft.com/office/drawing/2014/main" id="{78CBC1F5-A173-481C-94D2-AE8D1B99F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648075" cy="18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B2F55089-51A3-4776-B04A-CC1684D23136}"/>
              </a:ext>
            </a:extLst>
          </p:cNvPr>
          <p:cNvSpPr/>
          <p:nvPr/>
        </p:nvSpPr>
        <p:spPr>
          <a:xfrm>
            <a:off x="4317005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PSTRUH POTOČNÍ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18670FA9-1B93-4EC0-AB77-506DD0FE5111}"/>
              </a:ext>
            </a:extLst>
          </p:cNvPr>
          <p:cNvSpPr/>
          <p:nvPr/>
        </p:nvSpPr>
        <p:spPr>
          <a:xfrm>
            <a:off x="4317002" y="-1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963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acek chechtavý – Wikipedie">
            <a:extLst>
              <a:ext uri="{FF2B5EF4-FFF2-40B4-BE49-F238E27FC236}">
                <a16:creationId xmlns:a16="http://schemas.microsoft.com/office/drawing/2014/main" id="{CA5474C7-432F-4060-8E3E-BA0568B05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972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Časopis Naše příroda - racek chechtavý foto: Jiří Šafránek | Facebook">
            <a:extLst>
              <a:ext uri="{FF2B5EF4-FFF2-40B4-BE49-F238E27FC236}">
                <a16:creationId xmlns:a16="http://schemas.microsoft.com/office/drawing/2014/main" id="{040B1D78-7D8F-4976-A1FD-71915C518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895" y="0"/>
            <a:ext cx="431980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C664AF38-C4F2-4225-86F1-66B6A4CD96B0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RACEK CHECHTAVÝ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959D82B2-0A7A-43E8-82E9-C529AE8DDD1E}"/>
              </a:ext>
            </a:extLst>
          </p:cNvPr>
          <p:cNvSpPr/>
          <p:nvPr/>
        </p:nvSpPr>
        <p:spPr>
          <a:xfrm>
            <a:off x="3286633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172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4" name="Picture 4" descr="Hrdlička divoká – Streptopelia turtur (L... | iFauna.cz">
            <a:extLst>
              <a:ext uri="{FF2B5EF4-FFF2-40B4-BE49-F238E27FC236}">
                <a16:creationId xmlns:a16="http://schemas.microsoft.com/office/drawing/2014/main" id="{3B75FCD4-0DBB-4F1C-9501-52B11F841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2" r="-2" b="-2"/>
          <a:stretch/>
        </p:blipFill>
        <p:spPr bwMode="auto">
          <a:xfrm>
            <a:off x="-1" y="10"/>
            <a:ext cx="737005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tlas ptáků: hrdlička zahradní a divoká. Která z nich… | iReceptář.cz">
            <a:extLst>
              <a:ext uri="{FF2B5EF4-FFF2-40B4-BE49-F238E27FC236}">
                <a16:creationId xmlns:a16="http://schemas.microsoft.com/office/drawing/2014/main" id="{2E1668CE-892C-4008-8B72-0550B7C6D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89" r="-3" b="797"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rdlička zahradní | Témata">
            <a:extLst>
              <a:ext uri="{FF2B5EF4-FFF2-40B4-BE49-F238E27FC236}">
                <a16:creationId xmlns:a16="http://schemas.microsoft.com/office/drawing/2014/main" id="{70808180-F22B-472E-A441-63DF7B55B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3" r="-3" b="5243"/>
          <a:stretch/>
        </p:blipFill>
        <p:spPr bwMode="auto">
          <a:xfrm>
            <a:off x="7534654" y="3511296"/>
            <a:ext cx="4657346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aoblený obdélník 2">
            <a:extLst>
              <a:ext uri="{FF2B5EF4-FFF2-40B4-BE49-F238E27FC236}">
                <a16:creationId xmlns:a16="http://schemas.microsoft.com/office/drawing/2014/main" id="{EC5C3E4C-6C51-4093-924B-333F27307D55}"/>
              </a:ext>
            </a:extLst>
          </p:cNvPr>
          <p:cNvSpPr/>
          <p:nvPr/>
        </p:nvSpPr>
        <p:spPr>
          <a:xfrm>
            <a:off x="345341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HRDLIČKA DIVOKÁ</a:t>
            </a:r>
          </a:p>
        </p:txBody>
      </p:sp>
      <p:sp>
        <p:nvSpPr>
          <p:cNvPr id="8" name="Zaoblený obdélník 2">
            <a:extLst>
              <a:ext uri="{FF2B5EF4-FFF2-40B4-BE49-F238E27FC236}">
                <a16:creationId xmlns:a16="http://schemas.microsoft.com/office/drawing/2014/main" id="{3FC28FAB-4A8A-4DB1-B976-DFECB0AE0F3F}"/>
              </a:ext>
            </a:extLst>
          </p:cNvPr>
          <p:cNvSpPr/>
          <p:nvPr/>
        </p:nvSpPr>
        <p:spPr>
          <a:xfrm>
            <a:off x="7908503" y="-1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HRDLIČKA ZAHRADNÍ</a:t>
            </a:r>
          </a:p>
        </p:txBody>
      </p:sp>
      <p:sp>
        <p:nvSpPr>
          <p:cNvPr id="9" name="Zaoblený obdélník 21">
            <a:extLst>
              <a:ext uri="{FF2B5EF4-FFF2-40B4-BE49-F238E27FC236}">
                <a16:creationId xmlns:a16="http://schemas.microsoft.com/office/drawing/2014/main" id="{4D597617-FFDE-4CBE-85EE-16C7853FE2C0}"/>
              </a:ext>
            </a:extLst>
          </p:cNvPr>
          <p:cNvSpPr/>
          <p:nvPr/>
        </p:nvSpPr>
        <p:spPr>
          <a:xfrm>
            <a:off x="345341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Zaoblený obdélník 21">
            <a:extLst>
              <a:ext uri="{FF2B5EF4-FFF2-40B4-BE49-F238E27FC236}">
                <a16:creationId xmlns:a16="http://schemas.microsoft.com/office/drawing/2014/main" id="{58BE5F6D-9029-4708-9BD1-B6E4F5685ECB}"/>
              </a:ext>
            </a:extLst>
          </p:cNvPr>
          <p:cNvSpPr/>
          <p:nvPr/>
        </p:nvSpPr>
        <p:spPr>
          <a:xfrm>
            <a:off x="7908501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53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Rehek domácí – Wikipedie">
            <a:extLst>
              <a:ext uri="{FF2B5EF4-FFF2-40B4-BE49-F238E27FC236}">
                <a16:creationId xmlns:a16="http://schemas.microsoft.com/office/drawing/2014/main" id="{642FE9AE-1DE0-6BEF-709E-01D2DF050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/>
          <a:stretch/>
        </p:blipFill>
        <p:spPr bwMode="auto">
          <a:xfrm>
            <a:off x="0" y="-2"/>
            <a:ext cx="736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hek domácí | Témata">
            <a:extLst>
              <a:ext uri="{FF2B5EF4-FFF2-40B4-BE49-F238E27FC236}">
                <a16:creationId xmlns:a16="http://schemas.microsoft.com/office/drawing/2014/main" id="{C2EE403F-495E-4F34-FB09-1310BD50A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3686173"/>
            <a:ext cx="56388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77DDD185-CD61-D47A-9561-305C34C2C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199" y="0"/>
            <a:ext cx="5638800" cy="3686173"/>
          </a:xfrm>
          <a:prstGeom prst="rect">
            <a:avLst/>
          </a:prstGeom>
        </p:spPr>
      </p:pic>
      <p:sp>
        <p:nvSpPr>
          <p:cNvPr id="3" name="Zaoblený obdélník 2">
            <a:extLst>
              <a:ext uri="{FF2B5EF4-FFF2-40B4-BE49-F238E27FC236}">
                <a16:creationId xmlns:a16="http://schemas.microsoft.com/office/drawing/2014/main" id="{41D57315-E04D-2143-EB4B-0B40F0B18728}"/>
              </a:ext>
            </a:extLst>
          </p:cNvPr>
          <p:cNvSpPr/>
          <p:nvPr/>
        </p:nvSpPr>
        <p:spPr>
          <a:xfrm>
            <a:off x="3010407" y="-2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REHEK DOMÁCÍ</a:t>
            </a:r>
          </a:p>
        </p:txBody>
      </p:sp>
      <p:sp>
        <p:nvSpPr>
          <p:cNvPr id="4" name="Zaoblený obdélník 21">
            <a:extLst>
              <a:ext uri="{FF2B5EF4-FFF2-40B4-BE49-F238E27FC236}">
                <a16:creationId xmlns:a16="http://schemas.microsoft.com/office/drawing/2014/main" id="{B428EA54-B921-B664-1406-D5968BD3D345}"/>
              </a:ext>
            </a:extLst>
          </p:cNvPr>
          <p:cNvSpPr/>
          <p:nvPr/>
        </p:nvSpPr>
        <p:spPr>
          <a:xfrm>
            <a:off x="3010406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57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erpeta | Obojživelník roku 2016 - rosnička zelená">
            <a:extLst>
              <a:ext uri="{FF2B5EF4-FFF2-40B4-BE49-F238E27FC236}">
                <a16:creationId xmlns:a16="http://schemas.microsoft.com/office/drawing/2014/main" id="{B6904723-9B52-4932-8A15-A5A835B54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2450"/>
            <a:ext cx="12192000" cy="638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Info o zvířatech - Fotoalbum - Rosnička Zelená - skřehotající samec">
            <a:extLst>
              <a:ext uri="{FF2B5EF4-FFF2-40B4-BE49-F238E27FC236}">
                <a16:creationId xmlns:a16="http://schemas.microsoft.com/office/drawing/2014/main" id="{43458BE5-EAAC-4A5B-B490-D1F15DBB2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8864" y="4000500"/>
            <a:ext cx="3713136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70BF457B-EA29-42D0-9054-2F27A0A0D68E}"/>
              </a:ext>
            </a:extLst>
          </p:cNvPr>
          <p:cNvSpPr/>
          <p:nvPr/>
        </p:nvSpPr>
        <p:spPr>
          <a:xfrm>
            <a:off x="3872559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ROSNIČKA ZELENÁ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62FD3A63-BEE8-4E20-91FC-CE50D911F042}"/>
              </a:ext>
            </a:extLst>
          </p:cNvPr>
          <p:cNvSpPr/>
          <p:nvPr/>
        </p:nvSpPr>
        <p:spPr>
          <a:xfrm>
            <a:off x="3872556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648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7" name="Rectangle 717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Jak na sametky – trapiče zahradníků a chalupářů - Články - Agromanuál.cz">
            <a:extLst>
              <a:ext uri="{FF2B5EF4-FFF2-40B4-BE49-F238E27FC236}">
                <a16:creationId xmlns:a16="http://schemas.microsoft.com/office/drawing/2014/main" id="{4198AE55-11B5-A495-D381-32358F5572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4" r="19854" b="-1"/>
          <a:stretch/>
        </p:blipFill>
        <p:spPr bwMode="auto">
          <a:xfrm>
            <a:off x="20" y="-1"/>
            <a:ext cx="79982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nvaze sametek v Praze: Bez slitování pokoušou vás, vašeho psa nebo kočku |  Blesk.cz">
            <a:extLst>
              <a:ext uri="{FF2B5EF4-FFF2-40B4-BE49-F238E27FC236}">
                <a16:creationId xmlns:a16="http://schemas.microsoft.com/office/drawing/2014/main" id="{3555CC33-EF8C-0B1C-43BF-66D9FE22E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r="5332"/>
          <a:stretch/>
        </p:blipFill>
        <p:spPr bwMode="auto">
          <a:xfrm>
            <a:off x="7998225" y="-1"/>
            <a:ext cx="419377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9CD48ED2-89C7-87B1-E2BA-60FA882FC344}"/>
              </a:ext>
            </a:extLst>
          </p:cNvPr>
          <p:cNvSpPr/>
          <p:nvPr/>
        </p:nvSpPr>
        <p:spPr>
          <a:xfrm>
            <a:off x="3872559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SAMETKA RUDÁ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724D47B1-CC92-57DD-1AE9-6751057326A7}"/>
              </a:ext>
            </a:extLst>
          </p:cNvPr>
          <p:cNvSpPr/>
          <p:nvPr/>
        </p:nvSpPr>
        <p:spPr>
          <a:xfrm>
            <a:off x="3872556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9209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ojka obecná (Garrulus glandarius) - ChovZvířat.cz">
            <a:extLst>
              <a:ext uri="{FF2B5EF4-FFF2-40B4-BE49-F238E27FC236}">
                <a16:creationId xmlns:a16="http://schemas.microsoft.com/office/drawing/2014/main" id="{04042579-E1AA-4C1C-8458-1B90B8854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76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POMOCNÍCI LESNÍKŮ">
            <a:extLst>
              <a:ext uri="{FF2B5EF4-FFF2-40B4-BE49-F238E27FC236}">
                <a16:creationId xmlns:a16="http://schemas.microsoft.com/office/drawing/2014/main" id="{BE11B846-1915-43B4-9B1C-6C5F72B70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7752" y="0"/>
            <a:ext cx="4715989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49A38837-3257-4B06-98BE-2C3863BADC58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SOJKA OBECNÁ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615C7952-F24F-4259-B011-A968D82C0910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787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Porcellio scaber (stínka obecná) | BioLib.cz">
            <a:extLst>
              <a:ext uri="{FF2B5EF4-FFF2-40B4-BE49-F238E27FC236}">
                <a16:creationId xmlns:a16="http://schemas.microsoft.com/office/drawing/2014/main" id="{B5CD5D4F-0319-D3F9-F7A4-CC6497CE4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787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E76FFEC-8E11-FFB7-9F99-F762BF7C3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225" y="0"/>
            <a:ext cx="3152775" cy="2100311"/>
          </a:xfrm>
          <a:prstGeom prst="rect">
            <a:avLst/>
          </a:prstGeom>
        </p:spPr>
      </p:pic>
      <p:sp>
        <p:nvSpPr>
          <p:cNvPr id="6" name="Zaoblený obdélník 2">
            <a:extLst>
              <a:ext uri="{FF2B5EF4-FFF2-40B4-BE49-F238E27FC236}">
                <a16:creationId xmlns:a16="http://schemas.microsoft.com/office/drawing/2014/main" id="{FF4D1982-3E54-ADA6-0A16-253418B9687A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STÍNKA OBECNÁ</a:t>
            </a:r>
          </a:p>
        </p:txBody>
      </p:sp>
      <p:sp>
        <p:nvSpPr>
          <p:cNvPr id="7" name="Zaoblený obdélník 21">
            <a:extLst>
              <a:ext uri="{FF2B5EF4-FFF2-40B4-BE49-F238E27FC236}">
                <a16:creationId xmlns:a16="http://schemas.microsoft.com/office/drawing/2014/main" id="{79CED9B0-FF53-DAB6-E530-E1349FF61582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295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Straka obyčajná | Naturfoto">
            <a:extLst>
              <a:ext uri="{FF2B5EF4-FFF2-40B4-BE49-F238E27FC236}">
                <a16:creationId xmlns:a16="http://schemas.microsoft.com/office/drawing/2014/main" id="{378351D9-AF5C-4C1D-87D0-C38EED02D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116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Druh: Straka obecná (Pica pica) - Wiki">
            <a:extLst>
              <a:ext uri="{FF2B5EF4-FFF2-40B4-BE49-F238E27FC236}">
                <a16:creationId xmlns:a16="http://schemas.microsoft.com/office/drawing/2014/main" id="{236E29A0-5DF2-4D8B-9854-CB671ED0A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5530" y="0"/>
            <a:ext cx="375647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2" name="Picture 8" descr="Straka domácí − Potrava">
            <a:extLst>
              <a:ext uri="{FF2B5EF4-FFF2-40B4-BE49-F238E27FC236}">
                <a16:creationId xmlns:a16="http://schemas.microsoft.com/office/drawing/2014/main" id="{F84598A6-5E2A-44EA-9C4E-9A1BAE06B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5530" y="2981325"/>
            <a:ext cx="3756470" cy="213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4" name="Picture 10" descr="Straka obecná | Témata">
            <a:extLst>
              <a:ext uri="{FF2B5EF4-FFF2-40B4-BE49-F238E27FC236}">
                <a16:creationId xmlns:a16="http://schemas.microsoft.com/office/drawing/2014/main" id="{0AB494A8-001C-4089-9749-99F86E330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5530" y="5111673"/>
            <a:ext cx="375647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aoblený obdélník 2">
            <a:extLst>
              <a:ext uri="{FF2B5EF4-FFF2-40B4-BE49-F238E27FC236}">
                <a16:creationId xmlns:a16="http://schemas.microsoft.com/office/drawing/2014/main" id="{25705030-7BD4-4796-91F3-336FB14907C9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STRAKA OBECNÁ</a:t>
            </a:r>
          </a:p>
        </p:txBody>
      </p:sp>
      <p:sp>
        <p:nvSpPr>
          <p:cNvPr id="8" name="Zaoblený obdélník 21">
            <a:extLst>
              <a:ext uri="{FF2B5EF4-FFF2-40B4-BE49-F238E27FC236}">
                <a16:creationId xmlns:a16="http://schemas.microsoft.com/office/drawing/2014/main" id="{6E85FE5F-938F-4E7E-8F72-6BE59B3CC84A}"/>
              </a:ext>
            </a:extLst>
          </p:cNvPr>
          <p:cNvSpPr/>
          <p:nvPr/>
        </p:nvSpPr>
        <p:spPr>
          <a:xfrm>
            <a:off x="3286633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9913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8" name="Rectangle 9227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Sýkořice vousatá – Wikipedie">
            <a:extLst>
              <a:ext uri="{FF2B5EF4-FFF2-40B4-BE49-F238E27FC236}">
                <a16:creationId xmlns:a16="http://schemas.microsoft.com/office/drawing/2014/main" id="{8895E6D8-1E71-0202-40F3-2389472A5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4" r="27435"/>
          <a:stretch/>
        </p:blipFill>
        <p:spPr bwMode="auto">
          <a:xfrm>
            <a:off x="20" y="10"/>
            <a:ext cx="465427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1926. Sýkořice vousatá, Bearded reedling, Baardman, Panure à moustaches  #birds #birdwatching - YouTube">
            <a:extLst>
              <a:ext uri="{FF2B5EF4-FFF2-40B4-BE49-F238E27FC236}">
                <a16:creationId xmlns:a16="http://schemas.microsoft.com/office/drawing/2014/main" id="{84CA6334-890C-3DF8-31F5-B91B022DA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r="32868"/>
          <a:stretch/>
        </p:blipFill>
        <p:spPr bwMode="auto">
          <a:xfrm>
            <a:off x="4654296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13029050-1F4F-16C1-76C5-DB9996554CC3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SÝKOŘICE VOUSATÁ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EBCA6073-507E-881A-7AEA-C6C7FE8F1B49}"/>
              </a:ext>
            </a:extLst>
          </p:cNvPr>
          <p:cNvSpPr/>
          <p:nvPr/>
        </p:nvSpPr>
        <p:spPr>
          <a:xfrm>
            <a:off x="3286633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564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Anodonta cygnea - škeble rybničná | Unionidae - velevrubovití | Natura  Bohemica">
            <a:extLst>
              <a:ext uri="{FF2B5EF4-FFF2-40B4-BE49-F238E27FC236}">
                <a16:creationId xmlns:a16="http://schemas.microsoft.com/office/drawing/2014/main" id="{D734E396-6976-4A08-986D-6D31CB164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017"/>
            <a:ext cx="4529362" cy="275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Škeble rybničná – Wikipedie">
            <a:extLst>
              <a:ext uri="{FF2B5EF4-FFF2-40B4-BE49-F238E27FC236}">
                <a16:creationId xmlns:a16="http://schemas.microsoft.com/office/drawing/2014/main" id="{3ECD6854-2C77-464E-B2E8-32CFCAB5A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23791" y="2435694"/>
            <a:ext cx="3681779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Obrázek - Anodonta cygnea (škeble rybničná) | BioLib.cz">
            <a:extLst>
              <a:ext uri="{FF2B5EF4-FFF2-40B4-BE49-F238E27FC236}">
                <a16:creationId xmlns:a16="http://schemas.microsoft.com/office/drawing/2014/main" id="{B4D78ADB-5727-47B5-92AC-32FAA1A5F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9362" y="208006"/>
            <a:ext cx="7571258" cy="567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81A9B8AD-E202-4803-A09C-9DCD4AD45D33}"/>
              </a:ext>
            </a:extLst>
          </p:cNvPr>
          <p:cNvSpPr/>
          <p:nvPr/>
        </p:nvSpPr>
        <p:spPr>
          <a:xfrm>
            <a:off x="4991146" y="30453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ŠKEBLE RYBNÍČNÁ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E10AF31F-7186-419F-9E47-437F30779BEE}"/>
              </a:ext>
            </a:extLst>
          </p:cNvPr>
          <p:cNvSpPr/>
          <p:nvPr/>
        </p:nvSpPr>
        <p:spPr>
          <a:xfrm>
            <a:off x="4991143" y="30453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81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Anodonta anatina (škeble říční) | BioLib.cz">
            <a:extLst>
              <a:ext uri="{FF2B5EF4-FFF2-40B4-BE49-F238E27FC236}">
                <a16:creationId xmlns:a16="http://schemas.microsoft.com/office/drawing/2014/main" id="{7BAFB874-1D40-43D6-8D2A-E14031C4A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407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Hynou vzácné škeble | Ahaonline.cz">
            <a:extLst>
              <a:ext uri="{FF2B5EF4-FFF2-40B4-BE49-F238E27FC236}">
                <a16:creationId xmlns:a16="http://schemas.microsoft.com/office/drawing/2014/main" id="{109088CF-0B7F-43FE-8811-E81D41368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3" t="4381" r="5026" b="25520"/>
          <a:stretch/>
        </p:blipFill>
        <p:spPr bwMode="auto">
          <a:xfrm>
            <a:off x="7240724" y="0"/>
            <a:ext cx="4971418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Škeble říční - Anodonta anatina">
            <a:extLst>
              <a:ext uri="{FF2B5EF4-FFF2-40B4-BE49-F238E27FC236}">
                <a16:creationId xmlns:a16="http://schemas.microsoft.com/office/drawing/2014/main" id="{F5AE644F-A701-470D-9B69-0CA226338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4096" y="3212981"/>
            <a:ext cx="4911727" cy="364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aoblený obdélník 2">
            <a:extLst>
              <a:ext uri="{FF2B5EF4-FFF2-40B4-BE49-F238E27FC236}">
                <a16:creationId xmlns:a16="http://schemas.microsoft.com/office/drawing/2014/main" id="{846DB303-5595-4297-91D8-C09B06FD57BE}"/>
              </a:ext>
            </a:extLst>
          </p:cNvPr>
          <p:cNvSpPr/>
          <p:nvPr/>
        </p:nvSpPr>
        <p:spPr>
          <a:xfrm>
            <a:off x="7955037" y="297180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ŠKEBLE ŘÍČNÍ</a:t>
            </a:r>
          </a:p>
        </p:txBody>
      </p:sp>
      <p:sp>
        <p:nvSpPr>
          <p:cNvPr id="7" name="Zaoblený obdélník 21">
            <a:extLst>
              <a:ext uri="{FF2B5EF4-FFF2-40B4-BE49-F238E27FC236}">
                <a16:creationId xmlns:a16="http://schemas.microsoft.com/office/drawing/2014/main" id="{12C498E2-071A-4118-BB72-0743AA87E44D}"/>
              </a:ext>
            </a:extLst>
          </p:cNvPr>
          <p:cNvSpPr/>
          <p:nvPr/>
        </p:nvSpPr>
        <p:spPr>
          <a:xfrm>
            <a:off x="7955035" y="297180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7179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6" descr="Štika Obecná - Esox lucius - Místní rybářská skupina Odry">
            <a:extLst>
              <a:ext uri="{FF2B5EF4-FFF2-40B4-BE49-F238E27FC236}">
                <a16:creationId xmlns:a16="http://schemas.microsoft.com/office/drawing/2014/main" id="{BF0AD704-0186-4AC5-8E03-63DD54DC1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18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Štika obecná - Atlas ryb - Český rybářský svaz - MO Bechyně">
            <a:extLst>
              <a:ext uri="{FF2B5EF4-FFF2-40B4-BE49-F238E27FC236}">
                <a16:creationId xmlns:a16="http://schemas.microsoft.com/office/drawing/2014/main" id="{C7CE5E58-55CE-45CA-8671-E2EC3B0D1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9771" y="0"/>
            <a:ext cx="5622229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FAAF75B8-7A6B-4FDD-9DF2-7DBE52DFD239}"/>
              </a:ext>
            </a:extLst>
          </p:cNvPr>
          <p:cNvSpPr/>
          <p:nvPr/>
        </p:nvSpPr>
        <p:spPr>
          <a:xfrm>
            <a:off x="2629686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ŠTIKA OBECNÁ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B810D42A-920B-4FEB-8D5D-532F3131EAE8}"/>
              </a:ext>
            </a:extLst>
          </p:cNvPr>
          <p:cNvSpPr/>
          <p:nvPr/>
        </p:nvSpPr>
        <p:spPr>
          <a:xfrm>
            <a:off x="2629683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588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roust obecný (Melolontha melolontha) - ChovZvířat.cz">
            <a:extLst>
              <a:ext uri="{FF2B5EF4-FFF2-40B4-BE49-F238E27FC236}">
                <a16:creationId xmlns:a16="http://schemas.microsoft.com/office/drawing/2014/main" id="{7C389E71-0D95-49B0-A724-4AAAF0061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7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elolontha Hippocastani Chrząszcz Zdjęcie Stock - Image of przyroda, ściga:  30415552">
            <a:extLst>
              <a:ext uri="{FF2B5EF4-FFF2-40B4-BE49-F238E27FC236}">
                <a16:creationId xmlns:a16="http://schemas.microsoft.com/office/drawing/2014/main" id="{ED0BE6D7-CB72-42B5-BA83-5BADB404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7112" y="0"/>
            <a:ext cx="258683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E99BFEC9-99ED-417B-AB77-80C56DF20348}"/>
              </a:ext>
            </a:extLst>
          </p:cNvPr>
          <p:cNvSpPr/>
          <p:nvPr/>
        </p:nvSpPr>
        <p:spPr>
          <a:xfrm>
            <a:off x="2584888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CHROUST OBECNÝ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F014E830-54FE-41A5-B6EF-69C819FC4990}"/>
              </a:ext>
            </a:extLst>
          </p:cNvPr>
          <p:cNvSpPr/>
          <p:nvPr/>
        </p:nvSpPr>
        <p:spPr>
          <a:xfrm>
            <a:off x="2584888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676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 descr="Zapojte se do výzkumu nemocí přenášených klíšťaty - Články - Biolog |  Přírodovědci.cz">
            <a:extLst>
              <a:ext uri="{FF2B5EF4-FFF2-40B4-BE49-F238E27FC236}">
                <a16:creationId xmlns:a16="http://schemas.microsoft.com/office/drawing/2014/main" id="{56A5E59E-8A65-49A0-980F-6BCE9076A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 descr="Opravník obecně oblíbených omylů o veverkách - Ekolist.cz">
            <a:extLst>
              <a:ext uri="{FF2B5EF4-FFF2-40B4-BE49-F238E27FC236}">
                <a16:creationId xmlns:a16="http://schemas.microsoft.com/office/drawing/2014/main" id="{CCB6BD11-4329-4E5C-8702-78A9BDAB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5712" y="0"/>
            <a:ext cx="3686287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0" name="Picture 10" descr="Svět veverek - Veverka Obecná">
            <a:extLst>
              <a:ext uri="{FF2B5EF4-FFF2-40B4-BE49-F238E27FC236}">
                <a16:creationId xmlns:a16="http://schemas.microsoft.com/office/drawing/2014/main" id="{0A4E93E5-D594-4974-981F-5BC4E0719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5712" y="2447925"/>
            <a:ext cx="3702914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2" name="Picture 12" descr="Veverka akrobatka: život v korunách stromů | iReceptář.cz">
            <a:extLst>
              <a:ext uri="{FF2B5EF4-FFF2-40B4-BE49-F238E27FC236}">
                <a16:creationId xmlns:a16="http://schemas.microsoft.com/office/drawing/2014/main" id="{A1A2EC79-BA3E-49DE-8261-C72DCBFEC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5711" y="4399246"/>
            <a:ext cx="3686287" cy="245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aoblený obdélník 2">
            <a:extLst>
              <a:ext uri="{FF2B5EF4-FFF2-40B4-BE49-F238E27FC236}">
                <a16:creationId xmlns:a16="http://schemas.microsoft.com/office/drawing/2014/main" id="{9F417CD6-5EEF-49C1-987B-D69964C9D3F4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VEVERKA OBECNÁ</a:t>
            </a:r>
          </a:p>
        </p:txBody>
      </p:sp>
      <p:sp>
        <p:nvSpPr>
          <p:cNvPr id="9" name="Zaoblený obdélník 21">
            <a:extLst>
              <a:ext uri="{FF2B5EF4-FFF2-40B4-BE49-F238E27FC236}">
                <a16:creationId xmlns:a16="http://schemas.microsoft.com/office/drawing/2014/main" id="{CFCBDE7D-FDAD-4DA1-AAE6-2092C45D22A4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Ovál 9">
            <a:hlinkClick r:id="rId6" action="ppaction://hlinksldjump"/>
            <a:extLst>
              <a:ext uri="{FF2B5EF4-FFF2-40B4-BE49-F238E27FC236}">
                <a16:creationId xmlns:a16="http://schemas.microsoft.com/office/drawing/2014/main" id="{6E972610-CF3B-4E8B-B4FB-7E42590C9627}"/>
              </a:ext>
            </a:extLst>
          </p:cNvPr>
          <p:cNvSpPr/>
          <p:nvPr/>
        </p:nvSpPr>
        <p:spPr>
          <a:xfrm>
            <a:off x="11020301" y="5735782"/>
            <a:ext cx="96190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08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9" name="Rectangle 10248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4" name="Picture 4" descr="Zapomeňte na osobnost roku. Nejspektakulárnějším tvorem na Zemi je (i pro  rok 2015) želvuška | Reflex.cz">
            <a:extLst>
              <a:ext uri="{FF2B5EF4-FFF2-40B4-BE49-F238E27FC236}">
                <a16:creationId xmlns:a16="http://schemas.microsoft.com/office/drawing/2014/main" id="{EABDDD67-3ED7-AC78-A8D8-7738AB866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3" r="16131" b="-1"/>
          <a:stretch/>
        </p:blipFill>
        <p:spPr bwMode="auto">
          <a:xfrm>
            <a:off x="20" y="10"/>
            <a:ext cx="465427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Želvušky z Antarktidy dokázaly přežít 30 let ve zmrazeném stavu - iDNES.cz">
            <a:extLst>
              <a:ext uri="{FF2B5EF4-FFF2-40B4-BE49-F238E27FC236}">
                <a16:creationId xmlns:a16="http://schemas.microsoft.com/office/drawing/2014/main" id="{69A899E6-8E32-A09E-B5C9-D5DD13A4C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5" r="-3" b="-3"/>
          <a:stretch/>
        </p:blipFill>
        <p:spPr bwMode="auto">
          <a:xfrm>
            <a:off x="4654296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B972E8F9-24F5-6C71-C2CB-BED03D4BB0BA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ŽELVUŠKA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843F0376-6F4A-8ACF-BFAE-13609276465A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20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eštěrka obecná - lexikon zvířat">
            <a:extLst>
              <a:ext uri="{FF2B5EF4-FFF2-40B4-BE49-F238E27FC236}">
                <a16:creationId xmlns:a16="http://schemas.microsoft.com/office/drawing/2014/main" id="{3D60A441-8256-42B4-9A6A-52F830C0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0142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Ještěrka obecná - Lacerta agilis - PŘÍRODA.cz">
            <a:extLst>
              <a:ext uri="{FF2B5EF4-FFF2-40B4-BE49-F238E27FC236}">
                <a16:creationId xmlns:a16="http://schemas.microsoft.com/office/drawing/2014/main" id="{87EBED5D-AFF9-41F1-8CE6-032F77795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48025"/>
            <a:ext cx="609600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otografie - Ještěrka zelená / od LuMaXx | Fler.cz">
            <a:extLst>
              <a:ext uri="{FF2B5EF4-FFF2-40B4-BE49-F238E27FC236}">
                <a16:creationId xmlns:a16="http://schemas.microsoft.com/office/drawing/2014/main" id="{305D3FFA-5EF4-4AEC-8A7F-23F2279D6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2568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aoblený obdélník 2">
            <a:extLst>
              <a:ext uri="{FF2B5EF4-FFF2-40B4-BE49-F238E27FC236}">
                <a16:creationId xmlns:a16="http://schemas.microsoft.com/office/drawing/2014/main" id="{621239AD-BDB0-4FF9-AB72-5AE781FA04B9}"/>
              </a:ext>
            </a:extLst>
          </p:cNvPr>
          <p:cNvSpPr/>
          <p:nvPr/>
        </p:nvSpPr>
        <p:spPr>
          <a:xfrm>
            <a:off x="1056446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JEŠTĚRKA OBECNÁ</a:t>
            </a:r>
          </a:p>
        </p:txBody>
      </p:sp>
      <p:sp>
        <p:nvSpPr>
          <p:cNvPr id="7" name="Zaoblený obdélník 2">
            <a:extLst>
              <a:ext uri="{FF2B5EF4-FFF2-40B4-BE49-F238E27FC236}">
                <a16:creationId xmlns:a16="http://schemas.microsoft.com/office/drawing/2014/main" id="{9A4BA901-D411-4549-AE82-51049D4A40F8}"/>
              </a:ext>
            </a:extLst>
          </p:cNvPr>
          <p:cNvSpPr/>
          <p:nvPr/>
        </p:nvSpPr>
        <p:spPr>
          <a:xfrm>
            <a:off x="4599238" y="2790825"/>
            <a:ext cx="149676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SAMEC</a:t>
            </a:r>
          </a:p>
        </p:txBody>
      </p:sp>
      <p:sp>
        <p:nvSpPr>
          <p:cNvPr id="8" name="Zaoblený obdélník 2">
            <a:extLst>
              <a:ext uri="{FF2B5EF4-FFF2-40B4-BE49-F238E27FC236}">
                <a16:creationId xmlns:a16="http://schemas.microsoft.com/office/drawing/2014/main" id="{7EBCC787-A8D6-4B19-B640-DD1A4A4CA338}"/>
              </a:ext>
            </a:extLst>
          </p:cNvPr>
          <p:cNvSpPr/>
          <p:nvPr/>
        </p:nvSpPr>
        <p:spPr>
          <a:xfrm>
            <a:off x="4599238" y="6400800"/>
            <a:ext cx="149676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SAMICE</a:t>
            </a:r>
          </a:p>
        </p:txBody>
      </p:sp>
      <p:sp>
        <p:nvSpPr>
          <p:cNvPr id="9" name="Zaoblený obdélník 2">
            <a:extLst>
              <a:ext uri="{FF2B5EF4-FFF2-40B4-BE49-F238E27FC236}">
                <a16:creationId xmlns:a16="http://schemas.microsoft.com/office/drawing/2014/main" id="{346DED96-C146-419D-9EBB-7103BBE880D9}"/>
              </a:ext>
            </a:extLst>
          </p:cNvPr>
          <p:cNvSpPr/>
          <p:nvPr/>
        </p:nvSpPr>
        <p:spPr>
          <a:xfrm>
            <a:off x="7716178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JEŠTĚRKA ZELENÁ</a:t>
            </a:r>
          </a:p>
        </p:txBody>
      </p:sp>
      <p:sp>
        <p:nvSpPr>
          <p:cNvPr id="10" name="Zaoblený obdélník 21">
            <a:extLst>
              <a:ext uri="{FF2B5EF4-FFF2-40B4-BE49-F238E27FC236}">
                <a16:creationId xmlns:a16="http://schemas.microsoft.com/office/drawing/2014/main" id="{A95F8F86-DC29-4FAA-B650-D42AF301CBF6}"/>
              </a:ext>
            </a:extLst>
          </p:cNvPr>
          <p:cNvSpPr/>
          <p:nvPr/>
        </p:nvSpPr>
        <p:spPr>
          <a:xfrm>
            <a:off x="1056446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Zaoblený obdélník 21">
            <a:extLst>
              <a:ext uri="{FF2B5EF4-FFF2-40B4-BE49-F238E27FC236}">
                <a16:creationId xmlns:a16="http://schemas.microsoft.com/office/drawing/2014/main" id="{03AC99B2-CFFF-417F-AF1B-6F95D4C77CE0}"/>
              </a:ext>
            </a:extLst>
          </p:cNvPr>
          <p:cNvSpPr/>
          <p:nvPr/>
        </p:nvSpPr>
        <p:spPr>
          <a:xfrm>
            <a:off x="7716178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7986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brázek - Erinaceus europaeus (ježek západní) | BioLib.cz">
            <a:extLst>
              <a:ext uri="{FF2B5EF4-FFF2-40B4-BE49-F238E27FC236}">
                <a16:creationId xmlns:a16="http://schemas.microsoft.com/office/drawing/2014/main" id="{142E962D-C0A2-4671-A5FF-31A10DBA9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oblený obdélník 2">
            <a:extLst>
              <a:ext uri="{FF2B5EF4-FFF2-40B4-BE49-F238E27FC236}">
                <a16:creationId xmlns:a16="http://schemas.microsoft.com/office/drawing/2014/main" id="{6BB535E6-4D82-43D7-85E4-6A0CAC70F76A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JEŽEK ZÁPADNÍ</a:t>
            </a:r>
          </a:p>
        </p:txBody>
      </p:sp>
      <p:sp>
        <p:nvSpPr>
          <p:cNvPr id="4" name="Zaoblený obdélník 21">
            <a:extLst>
              <a:ext uri="{FF2B5EF4-FFF2-40B4-BE49-F238E27FC236}">
                <a16:creationId xmlns:a16="http://schemas.microsoft.com/office/drawing/2014/main" id="{0E42B574-C702-4248-8CE7-097588FC7C61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424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Víte, kdo jsou prarodiče vašeho štědrovečerního kapra? Fakta, která jste o  symbolu českých Vánoc nevěděli | Region">
            <a:extLst>
              <a:ext uri="{FF2B5EF4-FFF2-40B4-BE49-F238E27FC236}">
                <a16:creationId xmlns:a16="http://schemas.microsoft.com/office/drawing/2014/main" id="{890EECFE-E368-4BC4-8B60-ABE741033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2984" y="1651247"/>
            <a:ext cx="10449016" cy="522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apr Obecný - Cyprinus carpio - Místní rybářská skupina Odry">
            <a:extLst>
              <a:ext uri="{FF2B5EF4-FFF2-40B4-BE49-F238E27FC236}">
                <a16:creationId xmlns:a16="http://schemas.microsoft.com/office/drawing/2014/main" id="{96280DAA-7238-4FFB-804F-EA4D44A46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48933"/>
            <a:ext cx="4627670" cy="23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48A26B98-A8C4-4DCF-A725-8E29AA2C746E}"/>
              </a:ext>
            </a:extLst>
          </p:cNvPr>
          <p:cNvSpPr/>
          <p:nvPr/>
        </p:nvSpPr>
        <p:spPr>
          <a:xfrm>
            <a:off x="4138889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KAPR OBECNÝ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6E5B110F-FF2A-48B4-BD62-ADFEE21CC9A4}"/>
              </a:ext>
            </a:extLst>
          </p:cNvPr>
          <p:cNvSpPr/>
          <p:nvPr/>
        </p:nvSpPr>
        <p:spPr>
          <a:xfrm>
            <a:off x="4138886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696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 descr="Motacilla alba Linnaeus, 1758; konipas bílý | BOTANY.cz">
            <a:extLst>
              <a:ext uri="{FF2B5EF4-FFF2-40B4-BE49-F238E27FC236}">
                <a16:creationId xmlns:a16="http://schemas.microsoft.com/office/drawing/2014/main" id="{85715B9B-3B54-E8FD-B385-059C34043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r="26806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onipas bílý - lexikon zvířat">
            <a:extLst>
              <a:ext uri="{FF2B5EF4-FFF2-40B4-BE49-F238E27FC236}">
                <a16:creationId xmlns:a16="http://schemas.microsoft.com/office/drawing/2014/main" id="{B2CFBA34-C3F8-5611-05F4-37DC903A8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r="34158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08E74456-0A7C-6239-CE5B-83F5D9EC7803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KONIPAS BÍLÝ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4602152E-5629-228B-5927-1280159AED7E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391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</TotalTime>
  <Words>167</Words>
  <Application>Microsoft Office PowerPoint</Application>
  <PresentationFormat>Širokoúhlá obrazovka</PresentationFormat>
  <Paragraphs>110</Paragraphs>
  <Slides>51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Radiměřská Petra</dc:creator>
  <cp:lastModifiedBy>Radiměřská Petra</cp:lastModifiedBy>
  <cp:revision>37</cp:revision>
  <dcterms:created xsi:type="dcterms:W3CDTF">2022-02-26T13:07:27Z</dcterms:created>
  <dcterms:modified xsi:type="dcterms:W3CDTF">2024-04-21T11:54:16Z</dcterms:modified>
</cp:coreProperties>
</file>