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5" r:id="rId2"/>
    <p:sldId id="312" r:id="rId3"/>
    <p:sldId id="313" r:id="rId4"/>
    <p:sldId id="314" r:id="rId5"/>
    <p:sldId id="315" r:id="rId6"/>
    <p:sldId id="311" r:id="rId7"/>
    <p:sldId id="316" r:id="rId8"/>
    <p:sldId id="317" r:id="rId9"/>
    <p:sldId id="318" r:id="rId10"/>
    <p:sldId id="366" r:id="rId11"/>
    <p:sldId id="319" r:id="rId12"/>
    <p:sldId id="320" r:id="rId13"/>
    <p:sldId id="321" r:id="rId14"/>
    <p:sldId id="367" r:id="rId15"/>
    <p:sldId id="324" r:id="rId16"/>
    <p:sldId id="325" r:id="rId17"/>
    <p:sldId id="368" r:id="rId18"/>
    <p:sldId id="327" r:id="rId19"/>
    <p:sldId id="328" r:id="rId20"/>
    <p:sldId id="329" r:id="rId21"/>
    <p:sldId id="369" r:id="rId22"/>
    <p:sldId id="331" r:id="rId23"/>
    <p:sldId id="333" r:id="rId24"/>
    <p:sldId id="332" r:id="rId25"/>
    <p:sldId id="335" r:id="rId26"/>
    <p:sldId id="370" r:id="rId27"/>
    <p:sldId id="337" r:id="rId28"/>
    <p:sldId id="262" r:id="rId29"/>
    <p:sldId id="338" r:id="rId30"/>
    <p:sldId id="339" r:id="rId31"/>
    <p:sldId id="340" r:id="rId32"/>
    <p:sldId id="341" r:id="rId33"/>
    <p:sldId id="343" r:id="rId34"/>
    <p:sldId id="344" r:id="rId35"/>
    <p:sldId id="345" r:id="rId36"/>
    <p:sldId id="263" r:id="rId37"/>
    <p:sldId id="348" r:id="rId38"/>
    <p:sldId id="347" r:id="rId39"/>
    <p:sldId id="349" r:id="rId40"/>
    <p:sldId id="350" r:id="rId41"/>
    <p:sldId id="351" r:id="rId42"/>
    <p:sldId id="352" r:id="rId43"/>
    <p:sldId id="371" r:id="rId44"/>
    <p:sldId id="354" r:id="rId45"/>
    <p:sldId id="356" r:id="rId46"/>
    <p:sldId id="355" r:id="rId47"/>
    <p:sldId id="357" r:id="rId48"/>
    <p:sldId id="360" r:id="rId49"/>
    <p:sldId id="363" r:id="rId50"/>
    <p:sldId id="361" r:id="rId5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530BC8-4ABF-417E-B81C-7D2E55610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C77170D-AE51-42D5-A1CD-780CF2854E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D59863C-56CC-400F-B4CF-86D56E82C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48DF-6B32-4053-86B7-4BFE3D5DECBC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A31001-3BE9-463B-BC42-FD9EDBFAA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F5B61F-0965-4B2F-8740-A4BD87164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657B-05E4-42F6-B175-F43ABB7CCF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686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91F965-C381-474C-8EAD-C638EF8F8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5B7947D-2128-4BED-ACE5-7778F3F54F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9461FB6-5302-47DD-930C-85F948933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48DF-6B32-4053-86B7-4BFE3D5DECBC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7BAE00-A181-493F-AD20-B741E3B45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BD7D51A-7B7B-4071-801E-908033E49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657B-05E4-42F6-B175-F43ABB7CCF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3079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EA81C93-F462-45E4-AAC0-227DFC3080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17413A8-6877-42A3-A14D-2BF44FE4A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E7268E9-22A4-4EBD-A839-D54998EAB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48DF-6B32-4053-86B7-4BFE3D5DECBC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28643D-BE14-42EB-B3CD-AFE73C8DD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ED1BDA-6DDD-46D0-BDC8-08806FC6F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657B-05E4-42F6-B175-F43ABB7CCF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034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E15308-F36C-4EAD-9F4D-D7053F7EB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38736B-DF4A-479C-9C40-03FBF0EDF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D71DA88-7206-4C26-92CF-F23586510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48DF-6B32-4053-86B7-4BFE3D5DECBC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5ECBEB-4C85-4229-A9A1-6B789072D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EC5C5BF-3335-4CE8-BC9C-EDE0A2DF9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657B-05E4-42F6-B175-F43ABB7CCF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9553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EDE6DC-F9FF-4C38-A937-40F9B2B4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28DBDA2-2F9A-45F7-8560-44E731F88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680253-9A4E-426B-9665-FDF670A39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48DF-6B32-4053-86B7-4BFE3D5DECBC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EBF121-D8E3-4891-9C2E-15BF333A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C0EE9B9-A8A1-4C59-B7B0-F36D4E24C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657B-05E4-42F6-B175-F43ABB7CCF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00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4A93D9-F66F-41B9-B928-8B879D244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CFF113-B623-406D-B0BD-2968FC947A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F4F1516-26B4-4DE3-935D-5BD770C163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5E6E1C0-6A28-40E0-B180-C789807FE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48DF-6B32-4053-86B7-4BFE3D5DECBC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A53EF48-D3F3-4B1C-A98B-1C7B69E45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491A882-34EA-45B1-AE64-E060ACAB9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657B-05E4-42F6-B175-F43ABB7CCF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533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75E21F-F4AC-443A-A192-57BCDD44B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A8CC6A0-DF3F-44B8-99B6-40C75862F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F9FE986-B519-475E-BFB2-F56807728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CB599F0-8123-4C4D-BB44-6950C7779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E209D09-EFF4-4C05-B0AE-9AC76654D5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F39C670-7945-4330-A018-86A3B6D77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48DF-6B32-4053-86B7-4BFE3D5DECBC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BA2E758-EE4C-486C-BB11-3FCEC763A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DEEDD77-0010-48EC-9C77-3A36C9553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657B-05E4-42F6-B175-F43ABB7CCF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5733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E74F02-FF09-4597-8348-EE3E962CE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FD50A15-3A16-4DA7-8084-DB4E91A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48DF-6B32-4053-86B7-4BFE3D5DECBC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583AD4-165C-45B1-B609-F9341427B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971D26F-57A2-4B76-86F5-ADBE0357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657B-05E4-42F6-B175-F43ABB7CCF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0854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B89E6AA-507D-4C60-B30F-D17437879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48DF-6B32-4053-86B7-4BFE3D5DECBC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F1436A9-0881-4F6A-94C8-4D98CE8F3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FBF3FD6-0D37-422E-BA55-213EE3510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657B-05E4-42F6-B175-F43ABB7CCF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1006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B3DBFC-2720-4D42-A09B-8514B284F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1A86B4-E6D5-466B-B396-C2EE78EBC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F4D5844-3867-4776-A1C7-B59784B33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16CA2A7-D77D-482D-9093-AE4440578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48DF-6B32-4053-86B7-4BFE3D5DECBC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6680FD0-1B94-447A-BD90-7AA19D53F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1CFB478-8E32-4E09-9D52-EFAA76538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657B-05E4-42F6-B175-F43ABB7CCF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7908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B6B8EC-6437-40CC-A0B0-58AD727F1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247CB5B-4D2E-4C04-8D30-8122DC440A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D3CD785-5743-4627-9C39-0E99285E2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7C589FC-644C-4A50-82B0-99C099030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48DF-6B32-4053-86B7-4BFE3D5DECBC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EF0C07A-6B75-4292-9D3D-FA93FD46C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C94902C-2D07-47B9-8F42-045B4D755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657B-05E4-42F6-B175-F43ABB7CCF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2359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C016B18-4A5F-44DE-A7F6-3AD26F575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340D2F-F772-4715-B9A2-00D55739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1AA83B7-1B63-4D2B-BCE2-518F07CA3A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148DF-6B32-4053-86B7-4BFE3D5DECBC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20E91F-1EE0-462C-8C52-7256277F2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07ADC2-1785-431B-BA94-F4A8B01FD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6657B-05E4-42F6-B175-F43ABB7CCF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292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 descr="Obrázek - Misumena vatia (běžník kopretinový) | BioLib.cz">
            <a:extLst>
              <a:ext uri="{FF2B5EF4-FFF2-40B4-BE49-F238E27FC236}">
                <a16:creationId xmlns:a16="http://schemas.microsoft.com/office/drawing/2014/main" id="{575FBAA0-E5BE-32C2-162B-60D688414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21169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Česká arachnologická společnost - Misumena vatia (Clerck, 1757) [běžník  kopretinový] → Čeleď: Thomisidae → Rod: Misumena">
            <a:extLst>
              <a:ext uri="{FF2B5EF4-FFF2-40B4-BE49-F238E27FC236}">
                <a16:creationId xmlns:a16="http://schemas.microsoft.com/office/drawing/2014/main" id="{66EE9D9D-872B-58A8-1F5C-3C1C166C7D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3" r="24776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EA9E0D82-3C49-1E48-EB11-C30475054A88}"/>
              </a:ext>
            </a:extLst>
          </p:cNvPr>
          <p:cNvSpPr/>
          <p:nvPr/>
        </p:nvSpPr>
        <p:spPr>
          <a:xfrm>
            <a:off x="374077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BĚŽNÍK KOPRETINOVÝ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D7690C21-C6C1-4EF5-53F8-A5088579B193}"/>
              </a:ext>
            </a:extLst>
          </p:cNvPr>
          <p:cNvSpPr/>
          <p:nvPr/>
        </p:nvSpPr>
        <p:spPr>
          <a:xfrm>
            <a:off x="3740774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0594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Kloš jelení: je nebezpečný člověku? - Hubeni-skudcu.cz">
            <a:extLst>
              <a:ext uri="{FF2B5EF4-FFF2-40B4-BE49-F238E27FC236}">
                <a16:creationId xmlns:a16="http://schemas.microsoft.com/office/drawing/2014/main" id="{E3EDFC54-E2C8-78B9-B398-ABB5EDB93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3" r="4008" b="-1"/>
          <a:stretch/>
        </p:blipFill>
        <p:spPr bwMode="auto">
          <a:xfrm>
            <a:off x="20" y="-1"/>
            <a:ext cx="79982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 lesích na lidi útočí kloši, jejich bodnutí nepříjemně bolí -  Moravskoslezský deník">
            <a:extLst>
              <a:ext uri="{FF2B5EF4-FFF2-40B4-BE49-F238E27FC236}">
                <a16:creationId xmlns:a16="http://schemas.microsoft.com/office/drawing/2014/main" id="{FD58D7D7-7F8E-9F0B-EA43-A5F873BEA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2" r="24289" b="-2"/>
          <a:stretch/>
        </p:blipFill>
        <p:spPr bwMode="auto">
          <a:xfrm>
            <a:off x="7998225" y="-1"/>
            <a:ext cx="419377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155569BE-7642-750C-5C0C-51428F4228E2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KLOŠ JELENNÍ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F2BC976B-6EE4-0A5B-D368-556059D8884F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5539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Zimní spánek křečka a sysla: Spáči přežijí díky zásobě zrní… | iReceptář.cz">
            <a:extLst>
              <a:ext uri="{FF2B5EF4-FFF2-40B4-BE49-F238E27FC236}">
                <a16:creationId xmlns:a16="http://schemas.microsoft.com/office/drawing/2014/main" id="{BD9DB6EC-02B9-4CFA-B11E-93BA6CB0B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071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Křeček polní: Dříve škůdce, teď se stal kriticky ohroženým druhem | Blesk.cz">
            <a:extLst>
              <a:ext uri="{FF2B5EF4-FFF2-40B4-BE49-F238E27FC236}">
                <a16:creationId xmlns:a16="http://schemas.microsoft.com/office/drawing/2014/main" id="{38167109-E6F7-4FDA-9438-6FA91AAB5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5898" y="0"/>
            <a:ext cx="3326102" cy="26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A2E482E0-FEFD-4F1B-86EF-F780FB2E5A78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KŘEČEK POLNÍ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54F6CB91-5BBA-4EB6-9031-C4729DEED801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7996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Křižák obecný - 3D animace - Mozaik digitální vyučování a studium">
            <a:extLst>
              <a:ext uri="{FF2B5EF4-FFF2-40B4-BE49-F238E27FC236}">
                <a16:creationId xmlns:a16="http://schemas.microsoft.com/office/drawing/2014/main" id="{0CD9BD84-7891-46E1-AF8D-9F99C5CBB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80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aoblený obdélník 2">
            <a:extLst>
              <a:ext uri="{FF2B5EF4-FFF2-40B4-BE49-F238E27FC236}">
                <a16:creationId xmlns:a16="http://schemas.microsoft.com/office/drawing/2014/main" id="{9D942498-C89F-4E89-B849-DCAED4C1D94F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KŘIŽÁK OBECNÝ</a:t>
            </a:r>
          </a:p>
        </p:txBody>
      </p:sp>
      <p:sp>
        <p:nvSpPr>
          <p:cNvPr id="4" name="Zaoblený obdélník 21">
            <a:extLst>
              <a:ext uri="{FF2B5EF4-FFF2-40B4-BE49-F238E27FC236}">
                <a16:creationId xmlns:a16="http://schemas.microsoft.com/office/drawing/2014/main" id="{EF8B167F-BEB5-4C5E-8A51-9B31700B4247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178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Lasice hranostaj (Mustela erminea) - ChovZvířat.cz">
            <a:extLst>
              <a:ext uri="{FF2B5EF4-FFF2-40B4-BE49-F238E27FC236}">
                <a16:creationId xmlns:a16="http://schemas.microsoft.com/office/drawing/2014/main" id="{B220EA2E-AAA2-4F98-B67C-576B48BA4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72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2" name="Picture 6">
            <a:extLst>
              <a:ext uri="{FF2B5EF4-FFF2-40B4-BE49-F238E27FC236}">
                <a16:creationId xmlns:a16="http://schemas.microsoft.com/office/drawing/2014/main" id="{302BE200-EC8C-401A-A71D-B1387A04A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50" y="0"/>
            <a:ext cx="4019550" cy="267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4" name="Picture 8" descr="Lasice hranostaj – Wikipedie">
            <a:extLst>
              <a:ext uri="{FF2B5EF4-FFF2-40B4-BE49-F238E27FC236}">
                <a16:creationId xmlns:a16="http://schemas.microsoft.com/office/drawing/2014/main" id="{9EEC12D4-E1E0-4186-8268-7480D19C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50" y="1914525"/>
            <a:ext cx="4019550" cy="494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aoblený obdélník 2">
            <a:extLst>
              <a:ext uri="{FF2B5EF4-FFF2-40B4-BE49-F238E27FC236}">
                <a16:creationId xmlns:a16="http://schemas.microsoft.com/office/drawing/2014/main" id="{E97EB9E9-844A-4712-9702-A353E26FAEF9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LASICE HRANOSTAJ</a:t>
            </a:r>
          </a:p>
        </p:txBody>
      </p:sp>
      <p:sp>
        <p:nvSpPr>
          <p:cNvPr id="7" name="Zaoblený obdélník 21">
            <a:extLst>
              <a:ext uri="{FF2B5EF4-FFF2-40B4-BE49-F238E27FC236}">
                <a16:creationId xmlns:a16="http://schemas.microsoft.com/office/drawing/2014/main" id="{CA66137B-B492-4F1F-ABF5-5DEAFD4C2942}"/>
              </a:ext>
            </a:extLst>
          </p:cNvPr>
          <p:cNvSpPr/>
          <p:nvPr/>
        </p:nvSpPr>
        <p:spPr>
          <a:xfrm>
            <a:off x="3286633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0658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CBC1EE4-E3DB-DD01-231E-B17A411C2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89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076" name="Picture 4" descr="Lumek veliký Rhyssa persuasoria | Blanokřídlí v Praze">
            <a:extLst>
              <a:ext uri="{FF2B5EF4-FFF2-40B4-BE49-F238E27FC236}">
                <a16:creationId xmlns:a16="http://schemas.microsoft.com/office/drawing/2014/main" id="{DB9F0539-BB0F-C071-5569-CB7A160BE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5" r="19018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Lumek veliký (Rhyssa persuasoria) - ChovZvířat.cz">
            <a:extLst>
              <a:ext uri="{FF2B5EF4-FFF2-40B4-BE49-F238E27FC236}">
                <a16:creationId xmlns:a16="http://schemas.microsoft.com/office/drawing/2014/main" id="{F2AA0F12-6A21-1525-4F97-3B0E669BF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785D750C-DBB6-C3DE-97AA-7366622930CA}"/>
              </a:ext>
            </a:extLst>
          </p:cNvPr>
          <p:cNvSpPr/>
          <p:nvPr/>
        </p:nvSpPr>
        <p:spPr>
          <a:xfrm>
            <a:off x="4039108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LUMEK VELKÝ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74092D14-93D1-9D31-2969-CD860D2E00CF}"/>
              </a:ext>
            </a:extLst>
          </p:cNvPr>
          <p:cNvSpPr/>
          <p:nvPr/>
        </p:nvSpPr>
        <p:spPr>
          <a:xfrm>
            <a:off x="4039108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732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Lyska Černá - Fulica atra">
            <a:extLst>
              <a:ext uri="{FF2B5EF4-FFF2-40B4-BE49-F238E27FC236}">
                <a16:creationId xmlns:a16="http://schemas.microsoft.com/office/drawing/2014/main" id="{16F3D45C-F9E6-4995-8B5F-A33D22BA4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35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lyska černá | Zoo Hluboká">
            <a:extLst>
              <a:ext uri="{FF2B5EF4-FFF2-40B4-BE49-F238E27FC236}">
                <a16:creationId xmlns:a16="http://schemas.microsoft.com/office/drawing/2014/main" id="{815617BD-7C5F-466D-8D07-F7BAFE1C5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0861" y="0"/>
            <a:ext cx="4461139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985A201E-0CF8-4582-BA1A-B2AC808B40D8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LYSKA ČERNÁ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772B4800-69C5-4D57-BF79-A22399B02E53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5378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Záhady mraveniště | iReceptář.cz">
            <a:extLst>
              <a:ext uri="{FF2B5EF4-FFF2-40B4-BE49-F238E27FC236}">
                <a16:creationId xmlns:a16="http://schemas.microsoft.com/office/drawing/2014/main" id="{A2394190-FCED-4229-B7BF-28EACCC1F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496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201C7A4F-9D2D-4907-9B29-5E51681FC230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MRAVENEC LESNÍ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C7089DD7-0D0D-4B8D-A6D8-B2441D67CB9E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9144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4105" name="Freeform: Shape 4104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107" name="Freeform: Shape 4106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098" name="Picture 2" descr="Netopýr rezavý – Wikipedie">
            <a:extLst>
              <a:ext uri="{FF2B5EF4-FFF2-40B4-BE49-F238E27FC236}">
                <a16:creationId xmlns:a16="http://schemas.microsoft.com/office/drawing/2014/main" id="{A4BD38D1-F31D-E35A-CA5D-AE0103828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9" b="19737"/>
          <a:stretch/>
        </p:blipFill>
        <p:spPr bwMode="auto"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Freeform: Shape 4108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3ACB3BCE-7DA8-E1B7-3566-09826BD716C7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NETOPÝR REZAVÝ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3DF9EAA2-4176-A816-0EF0-08CDEE27F3F9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5437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Fotografie „Nosorožík kapucínek (Oryctes nasicornis)“ | Galerie Megapixel">
            <a:extLst>
              <a:ext uri="{FF2B5EF4-FFF2-40B4-BE49-F238E27FC236}">
                <a16:creationId xmlns:a16="http://schemas.microsoft.com/office/drawing/2014/main" id="{178C9B85-81AE-4B95-BE74-599324FC3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4" name="Picture 4" descr="Skutečně existuje na území ČR endemický poddruh nosorožíka kapucínka  Oryctes nasicornis? - Národní muzeum">
            <a:extLst>
              <a:ext uri="{FF2B5EF4-FFF2-40B4-BE49-F238E27FC236}">
                <a16:creationId xmlns:a16="http://schemas.microsoft.com/office/drawing/2014/main" id="{A99ED21E-208B-4B08-A09A-823AEB221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0986" y="0"/>
            <a:ext cx="4291013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3CBB51B9-4206-48D3-BDC8-EF7E16DB2C79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NOSOROŽÍK KAPUCÍNEK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698F6DF5-6B07-4EFE-8848-E45FAA8F7339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3239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Obrázek - Planorbarius corneus (okružák ploský) | BioLib.cz">
            <a:extLst>
              <a:ext uri="{FF2B5EF4-FFF2-40B4-BE49-F238E27FC236}">
                <a16:creationId xmlns:a16="http://schemas.microsoft.com/office/drawing/2014/main" id="{C1B6F4AF-B469-4F54-A081-4D7611C3E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6" descr="Obrázek - Planorbarius corneus (okružák ploský) | BioLib.cz">
            <a:extLst>
              <a:ext uri="{FF2B5EF4-FFF2-40B4-BE49-F238E27FC236}">
                <a16:creationId xmlns:a16="http://schemas.microsoft.com/office/drawing/2014/main" id="{915D1B73-432C-4620-8DF7-8B9E3C75D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3821406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D00F99D2-535F-451E-A95B-50219CE1148E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OKRUŽÁK PLOSKÝ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B91860D2-4F48-4373-AB0B-56FDF1C1A8FA}"/>
              </a:ext>
            </a:extLst>
          </p:cNvPr>
          <p:cNvSpPr/>
          <p:nvPr/>
        </p:nvSpPr>
        <p:spPr>
          <a:xfrm>
            <a:off x="3286633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749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Čáp bílý | Lesy České republiky, s. p.">
            <a:extLst>
              <a:ext uri="{FF2B5EF4-FFF2-40B4-BE49-F238E27FC236}">
                <a16:creationId xmlns:a16="http://schemas.microsoft.com/office/drawing/2014/main" id="{3A4FD6FC-D18A-4078-B6FF-8C3E5628E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Čáp černý - Environmentální centrum Železná Ruda">
            <a:extLst>
              <a:ext uri="{FF2B5EF4-FFF2-40B4-BE49-F238E27FC236}">
                <a16:creationId xmlns:a16="http://schemas.microsoft.com/office/drawing/2014/main" id="{D5A77142-44AD-46AD-BDA1-E9100E08B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762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4768BD0C-C728-4EE8-BA61-989F748425D6}"/>
              </a:ext>
            </a:extLst>
          </p:cNvPr>
          <p:cNvSpPr/>
          <p:nvPr/>
        </p:nvSpPr>
        <p:spPr>
          <a:xfrm>
            <a:off x="514604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ČÁP BÍLÝ</a:t>
            </a:r>
          </a:p>
        </p:txBody>
      </p:sp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2170F7F0-A9DE-4E3F-B33F-91A9784E4A84}"/>
              </a:ext>
            </a:extLst>
          </p:cNvPr>
          <p:cNvSpPr/>
          <p:nvPr/>
        </p:nvSpPr>
        <p:spPr>
          <a:xfrm>
            <a:off x="6002484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ČÁP ČERNÝ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A8905C74-D6F8-4C4D-AA19-3BCF8AAAE065}"/>
              </a:ext>
            </a:extLst>
          </p:cNvPr>
          <p:cNvSpPr/>
          <p:nvPr/>
        </p:nvSpPr>
        <p:spPr>
          <a:xfrm>
            <a:off x="514603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Zaoblený obdélník 21">
            <a:extLst>
              <a:ext uri="{FF2B5EF4-FFF2-40B4-BE49-F238E27FC236}">
                <a16:creationId xmlns:a16="http://schemas.microsoft.com/office/drawing/2014/main" id="{CD9CC4EA-AC83-44A9-9B74-DBCD04AB23D3}"/>
              </a:ext>
            </a:extLst>
          </p:cNvPr>
          <p:cNvSpPr/>
          <p:nvPr/>
        </p:nvSpPr>
        <p:spPr>
          <a:xfrm>
            <a:off x="6002481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3604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potápka malá - eBird">
            <a:extLst>
              <a:ext uri="{FF2B5EF4-FFF2-40B4-BE49-F238E27FC236}">
                <a16:creationId xmlns:a16="http://schemas.microsoft.com/office/drawing/2014/main" id="{1D1C2389-0D50-47DC-84AE-14F692753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Potápka roháč (Podiceps cristatus) - Galerie: Třeboňsko">
            <a:extLst>
              <a:ext uri="{FF2B5EF4-FFF2-40B4-BE49-F238E27FC236}">
                <a16:creationId xmlns:a16="http://schemas.microsoft.com/office/drawing/2014/main" id="{9E9E4CF6-BE08-4A49-B730-7422669F4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59198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Mladá Potápka Roháč Kuřata - Fotografie zdarma na Pixabay">
            <a:extLst>
              <a:ext uri="{FF2B5EF4-FFF2-40B4-BE49-F238E27FC236}">
                <a16:creationId xmlns:a16="http://schemas.microsoft.com/office/drawing/2014/main" id="{3AF47A47-B58A-4B40-972F-05E0C9E61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908" y="4210050"/>
            <a:ext cx="3079908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304C6C86-7E4B-491D-9A98-E1D6CB0DADDD}"/>
              </a:ext>
            </a:extLst>
          </p:cNvPr>
          <p:cNvSpPr/>
          <p:nvPr/>
        </p:nvSpPr>
        <p:spPr>
          <a:xfrm>
            <a:off x="1616406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POTÁPKA ROHÁČ</a:t>
            </a:r>
          </a:p>
        </p:txBody>
      </p:sp>
      <p:sp>
        <p:nvSpPr>
          <p:cNvPr id="6" name="Zaoblený obdélník 2">
            <a:extLst>
              <a:ext uri="{FF2B5EF4-FFF2-40B4-BE49-F238E27FC236}">
                <a16:creationId xmlns:a16="http://schemas.microsoft.com/office/drawing/2014/main" id="{5D752881-8A5F-46F7-9299-C82753767CBF}"/>
              </a:ext>
            </a:extLst>
          </p:cNvPr>
          <p:cNvSpPr/>
          <p:nvPr/>
        </p:nvSpPr>
        <p:spPr>
          <a:xfrm>
            <a:off x="772572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POTÁPKA MALÁ</a:t>
            </a:r>
          </a:p>
        </p:txBody>
      </p:sp>
      <p:sp>
        <p:nvSpPr>
          <p:cNvPr id="7" name="Zaoblený obdélník 2">
            <a:extLst>
              <a:ext uri="{FF2B5EF4-FFF2-40B4-BE49-F238E27FC236}">
                <a16:creationId xmlns:a16="http://schemas.microsoft.com/office/drawing/2014/main" id="{7B30D92D-8AEC-4158-8AFF-8492FAA5E06E}"/>
              </a:ext>
            </a:extLst>
          </p:cNvPr>
          <p:cNvSpPr/>
          <p:nvPr/>
        </p:nvSpPr>
        <p:spPr>
          <a:xfrm>
            <a:off x="0" y="6267450"/>
            <a:ext cx="3048000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MLÁDĚ</a:t>
            </a:r>
          </a:p>
        </p:txBody>
      </p:sp>
      <p:sp>
        <p:nvSpPr>
          <p:cNvPr id="8" name="Zaoblený obdélník 21">
            <a:extLst>
              <a:ext uri="{FF2B5EF4-FFF2-40B4-BE49-F238E27FC236}">
                <a16:creationId xmlns:a16="http://schemas.microsoft.com/office/drawing/2014/main" id="{56B88F78-8A2B-4538-B41F-673AA0E69BD6}"/>
              </a:ext>
            </a:extLst>
          </p:cNvPr>
          <p:cNvSpPr/>
          <p:nvPr/>
        </p:nvSpPr>
        <p:spPr>
          <a:xfrm>
            <a:off x="1616403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Zaoblený obdélník 21">
            <a:extLst>
              <a:ext uri="{FF2B5EF4-FFF2-40B4-BE49-F238E27FC236}">
                <a16:creationId xmlns:a16="http://schemas.microsoft.com/office/drawing/2014/main" id="{21A77445-466C-4FE5-A09E-FD143E7A01E0}"/>
              </a:ext>
            </a:extLst>
          </p:cNvPr>
          <p:cNvSpPr/>
          <p:nvPr/>
        </p:nvSpPr>
        <p:spPr>
          <a:xfrm>
            <a:off x="772572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4605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E8558839-0873-4376-AE92-C48699D22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4" name="Picture 4" descr="Kromě toho, že se pacient zotavuje, zlepší se jeho celkový zdravotní stav,  udržuje si mladistvý vzhled a dokonce zlepšuje náladu.">
            <a:extLst>
              <a:ext uri="{FF2B5EF4-FFF2-40B4-BE49-F238E27FC236}">
                <a16:creationId xmlns:a16="http://schemas.microsoft.com/office/drawing/2014/main" id="{CB00ED87-542A-DBE4-A150-925DDEEDB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" r="12158"/>
          <a:stretch/>
        </p:blipFill>
        <p:spPr bwMode="auto">
          <a:xfrm>
            <a:off x="20" y="10"/>
            <a:ext cx="465427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Obrázek - Hirudo medicinalis (pijavka lékařská) | BioLib.cz">
            <a:extLst>
              <a:ext uri="{FF2B5EF4-FFF2-40B4-BE49-F238E27FC236}">
                <a16:creationId xmlns:a16="http://schemas.microsoft.com/office/drawing/2014/main" id="{23E7F56E-D254-AA42-66DE-F0D8547CE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r="13382"/>
          <a:stretch/>
        </p:blipFill>
        <p:spPr bwMode="auto">
          <a:xfrm>
            <a:off x="4654296" y="10"/>
            <a:ext cx="753770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B861E91E-9DCD-0B35-57DD-35917F97404D}"/>
              </a:ext>
            </a:extLst>
          </p:cNvPr>
          <p:cNvSpPr/>
          <p:nvPr/>
        </p:nvSpPr>
        <p:spPr>
          <a:xfrm>
            <a:off x="2768931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PIJAVKA LÉKAŘSKÁ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4BFD3881-C340-C814-8C87-DA81ACE369A0}"/>
              </a:ext>
            </a:extLst>
          </p:cNvPr>
          <p:cNvSpPr/>
          <p:nvPr/>
        </p:nvSpPr>
        <p:spPr>
          <a:xfrm>
            <a:off x="2768931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0533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Sova pálená – Wikipedie">
            <a:extLst>
              <a:ext uri="{FF2B5EF4-FFF2-40B4-BE49-F238E27FC236}">
                <a16:creationId xmlns:a16="http://schemas.microsoft.com/office/drawing/2014/main" id="{133345E8-CDEC-47E5-B751-81E05FDB6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 descr="Fotka Stodola sova v letu #104665572 | fotobanka Fotky&amp;amp;Foto">
            <a:extLst>
              <a:ext uri="{FF2B5EF4-FFF2-40B4-BE49-F238E27FC236}">
                <a16:creationId xmlns:a16="http://schemas.microsoft.com/office/drawing/2014/main" id="{493CAA2E-0C52-4786-9A4B-1A2927C17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2564" y="0"/>
            <a:ext cx="384943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91FE682C-36C9-47EC-B4A6-BFAB59EA82CD}"/>
              </a:ext>
            </a:extLst>
          </p:cNvPr>
          <p:cNvSpPr/>
          <p:nvPr/>
        </p:nvSpPr>
        <p:spPr>
          <a:xfrm>
            <a:off x="4138889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SOVA PÁLENÁ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CEAF0B01-FA77-4140-A80D-E8B7A2F6AF2F}"/>
              </a:ext>
            </a:extLst>
          </p:cNvPr>
          <p:cNvSpPr/>
          <p:nvPr/>
        </p:nvSpPr>
        <p:spPr>
          <a:xfrm>
            <a:off x="4138886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0329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Tesařík obrovský (Cerambyx cerdo) | Pálava - Galerie: Pálava">
            <a:extLst>
              <a:ext uri="{FF2B5EF4-FFF2-40B4-BE49-F238E27FC236}">
                <a16:creationId xmlns:a16="http://schemas.microsoft.com/office/drawing/2014/main" id="{30AC6C6E-386E-4FC9-81C5-30A630AA7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3017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8" name="Picture 4" descr="Obrázek - Cerambyx cerdo cerdo (tesařík obrovský) | BioLib.cz">
            <a:extLst>
              <a:ext uri="{FF2B5EF4-FFF2-40B4-BE49-F238E27FC236}">
                <a16:creationId xmlns:a16="http://schemas.microsoft.com/office/drawing/2014/main" id="{3953B991-370B-491E-887A-843401C59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0086" y="0"/>
            <a:ext cx="3561914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DDDE7325-6C23-436A-BF29-DBA3DEED578C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TESAŘÍK OBROVSKÝ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E712E0D3-D3C8-4A1B-B72F-C4BA26DD4171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9133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Volavka Popelavá - Ardea cinerea">
            <a:extLst>
              <a:ext uri="{FF2B5EF4-FFF2-40B4-BE49-F238E27FC236}">
                <a16:creationId xmlns:a16="http://schemas.microsoft.com/office/drawing/2014/main" id="{9D7EAF4D-D38D-4E0A-B05F-FB5972227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4" descr="Volavka popelavá : Safari Park Dvůr Králové">
            <a:extLst>
              <a:ext uri="{FF2B5EF4-FFF2-40B4-BE49-F238E27FC236}">
                <a16:creationId xmlns:a16="http://schemas.microsoft.com/office/drawing/2014/main" id="{A8805D8E-FD90-4C87-8E45-6957908D1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6153" y="0"/>
            <a:ext cx="3179322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289A72AC-429E-45C2-A249-DE56CFFDDA6B}"/>
              </a:ext>
            </a:extLst>
          </p:cNvPr>
          <p:cNvSpPr/>
          <p:nvPr/>
        </p:nvSpPr>
        <p:spPr>
          <a:xfrm>
            <a:off x="2194680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VOLAVKA POPELAVÁ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DEE31909-583E-4613-80A2-C6E2E42213F0}"/>
              </a:ext>
            </a:extLst>
          </p:cNvPr>
          <p:cNvSpPr/>
          <p:nvPr/>
        </p:nvSpPr>
        <p:spPr>
          <a:xfrm>
            <a:off x="219468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4209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Žluna zelená | Naturfoto.cz">
            <a:extLst>
              <a:ext uri="{FF2B5EF4-FFF2-40B4-BE49-F238E27FC236}">
                <a16:creationId xmlns:a16="http://schemas.microsoft.com/office/drawing/2014/main" id="{A01512BF-FC5E-42CD-AFC4-4639BF6FD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7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6" name="Picture 4" descr="Žluna zelená, lékař sadů a postrach mravenců | iReceptář.cz">
            <a:extLst>
              <a:ext uri="{FF2B5EF4-FFF2-40B4-BE49-F238E27FC236}">
                <a16:creationId xmlns:a16="http://schemas.microsoft.com/office/drawing/2014/main" id="{EC1559F5-13E6-4869-9DEB-9674DDE0C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7300" y="0"/>
            <a:ext cx="7102826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2" name="Picture 10" descr="Žluna zelená, lékař sadů a postrach mravenců | iReceptář.cz">
            <a:extLst>
              <a:ext uri="{FF2B5EF4-FFF2-40B4-BE49-F238E27FC236}">
                <a16:creationId xmlns:a16="http://schemas.microsoft.com/office/drawing/2014/main" id="{BA15C47E-9BA8-4185-8E48-412B4944D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8765" y="4767263"/>
            <a:ext cx="3671362" cy="209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4" name="Picture 12" descr="Datel, žluna a strakapoud: Jak poznat jejich příbytky a proč rozhrabávají  mraveniště | Prima Living">
            <a:extLst>
              <a:ext uri="{FF2B5EF4-FFF2-40B4-BE49-F238E27FC236}">
                <a16:creationId xmlns:a16="http://schemas.microsoft.com/office/drawing/2014/main" id="{0147E738-F10F-4D31-8A2E-E3E1075DE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9688" y="4781551"/>
            <a:ext cx="3326689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aoblený obdélník 2">
            <a:extLst>
              <a:ext uri="{FF2B5EF4-FFF2-40B4-BE49-F238E27FC236}">
                <a16:creationId xmlns:a16="http://schemas.microsoft.com/office/drawing/2014/main" id="{551F491B-CE03-49C4-9846-379534E5A504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ŽLUNA ZELENÁ</a:t>
            </a:r>
          </a:p>
        </p:txBody>
      </p:sp>
      <p:sp>
        <p:nvSpPr>
          <p:cNvPr id="9" name="Zaoblený obdélník 21">
            <a:extLst>
              <a:ext uri="{FF2B5EF4-FFF2-40B4-BE49-F238E27FC236}">
                <a16:creationId xmlns:a16="http://schemas.microsoft.com/office/drawing/2014/main" id="{70D822E9-C5FF-472B-A1FA-801E0E087C67}"/>
              </a:ext>
            </a:extLst>
          </p:cNvPr>
          <p:cNvSpPr/>
          <p:nvPr/>
        </p:nvSpPr>
        <p:spPr>
          <a:xfrm>
            <a:off x="3286630" y="-1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154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tlas ryb - Amur bílý (Ctenopharyngodon idella - Valenciennes) | MRK.cz">
            <a:extLst>
              <a:ext uri="{FF2B5EF4-FFF2-40B4-BE49-F238E27FC236}">
                <a16:creationId xmlns:a16="http://schemas.microsoft.com/office/drawing/2014/main" id="{6C55326B-E466-72B4-8747-E05ACEB80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mur bílý - Atlas ryb | Najdirevír.cz">
            <a:extLst>
              <a:ext uri="{FF2B5EF4-FFF2-40B4-BE49-F238E27FC236}">
                <a16:creationId xmlns:a16="http://schemas.microsoft.com/office/drawing/2014/main" id="{49A0EA79-092B-9F73-DCDB-16C397D1A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4521250"/>
            <a:ext cx="5124450" cy="233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mur bílý | ZOO Chleby">
            <a:extLst>
              <a:ext uri="{FF2B5EF4-FFF2-40B4-BE49-F238E27FC236}">
                <a16:creationId xmlns:a16="http://schemas.microsoft.com/office/drawing/2014/main" id="{CDC9F0E9-A57B-E0FB-3C06-88C28DDE8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257850"/>
            <a:ext cx="3048000" cy="230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E0CC8B78-C420-F1ED-BA55-30C095FC9561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AMUR BÍLÝ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190BD6EE-DA1D-12DC-5B00-5DE96B2486CA}"/>
              </a:ext>
            </a:extLst>
          </p:cNvPr>
          <p:cNvSpPr/>
          <p:nvPr/>
        </p:nvSpPr>
        <p:spPr>
          <a:xfrm>
            <a:off x="3286630" y="-1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386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Ivan Dudáček - ptaci.net - fotografie ptáků - Brhlík lesní - ( Sitta  europaea )/Brhlík lesní - Karlovy Vary, 17.10.2010">
            <a:extLst>
              <a:ext uri="{FF2B5EF4-FFF2-40B4-BE49-F238E27FC236}">
                <a16:creationId xmlns:a16="http://schemas.microsoft.com/office/drawing/2014/main" id="{836F85D4-E703-4E05-866E-B036AF3C2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934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Brhlík lesní | NAŠI PTÁCI">
            <a:extLst>
              <a:ext uri="{FF2B5EF4-FFF2-40B4-BE49-F238E27FC236}">
                <a16:creationId xmlns:a16="http://schemas.microsoft.com/office/drawing/2014/main" id="{04213E48-333D-4DE6-AD8B-1C2F8A918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3432" y="0"/>
            <a:ext cx="1898568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723413D4-C862-4495-B682-7D82C7C2BCCC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BRHLÍK LESNÍ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AE4BC257-6AF0-4005-8EF8-6183B5FA4098}"/>
              </a:ext>
            </a:extLst>
          </p:cNvPr>
          <p:cNvSpPr/>
          <p:nvPr/>
        </p:nvSpPr>
        <p:spPr>
          <a:xfrm>
            <a:off x="3286633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5084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Obrázek - Gryllus campestris (cvrček polní) | BioLib.cz">
            <a:extLst>
              <a:ext uri="{FF2B5EF4-FFF2-40B4-BE49-F238E27FC236}">
                <a16:creationId xmlns:a16="http://schemas.microsoft.com/office/drawing/2014/main" id="{166B1852-1CED-C005-78B2-186F5C101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ryllus campestris - cvrček polní (hmyz) | Treking.cz">
            <a:extLst>
              <a:ext uri="{FF2B5EF4-FFF2-40B4-BE49-F238E27FC236}">
                <a16:creationId xmlns:a16="http://schemas.microsoft.com/office/drawing/2014/main" id="{AE98D5CA-4B46-A738-A049-079516398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812" y="-1"/>
            <a:ext cx="4961764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6BC737CD-CA88-E220-FD2A-C328499C14AD}"/>
              </a:ext>
            </a:extLst>
          </p:cNvPr>
          <p:cNvSpPr/>
          <p:nvPr/>
        </p:nvSpPr>
        <p:spPr>
          <a:xfrm>
            <a:off x="3249230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CVRČEK POLNÍ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76B17DB4-B816-94E4-073F-FAC94ED41373}"/>
              </a:ext>
            </a:extLst>
          </p:cNvPr>
          <p:cNvSpPr/>
          <p:nvPr/>
        </p:nvSpPr>
        <p:spPr>
          <a:xfrm>
            <a:off x="32492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9502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Atlas ptáků: Poznáte drozda zpěvného, brávníka a kvíčalu? | iReceptář.cz">
            <a:extLst>
              <a:ext uri="{FF2B5EF4-FFF2-40B4-BE49-F238E27FC236}">
                <a16:creationId xmlns:a16="http://schemas.microsoft.com/office/drawing/2014/main" id="{152A9FAF-BB49-46E8-8E7E-5C4647B9E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39250" cy="685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 descr="Drozd zpěvný (Turdus philomelos) | Roman Komender">
            <a:extLst>
              <a:ext uri="{FF2B5EF4-FFF2-40B4-BE49-F238E27FC236}">
                <a16:creationId xmlns:a16="http://schemas.microsoft.com/office/drawing/2014/main" id="{FF10A7C2-80BE-49FB-90E5-294CB2415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4332" y="2514600"/>
            <a:ext cx="2897668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0" name="Picture 6" descr="Turdus philomelos C. L. Brehm, 1831; drozd zpěvný | BOTANY.cz">
            <a:extLst>
              <a:ext uri="{FF2B5EF4-FFF2-40B4-BE49-F238E27FC236}">
                <a16:creationId xmlns:a16="http://schemas.microsoft.com/office/drawing/2014/main" id="{26F31407-045E-4319-8616-24CD8E94E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4332" y="95250"/>
            <a:ext cx="2942958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AFDAA352-E268-4AF7-9E7A-E8D06457E5E3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DROZD ZPĚVNÝ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803C3526-E741-46C0-8D5D-E322777C9147}"/>
              </a:ext>
            </a:extLst>
          </p:cNvPr>
          <p:cNvSpPr/>
          <p:nvPr/>
        </p:nvSpPr>
        <p:spPr>
          <a:xfrm>
            <a:off x="3286633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4338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Čejka chocholatá – Wikipedie">
            <a:extLst>
              <a:ext uri="{FF2B5EF4-FFF2-40B4-BE49-F238E27FC236}">
                <a16:creationId xmlns:a16="http://schemas.microsoft.com/office/drawing/2014/main" id="{1F67820E-2D50-4A28-A7D8-F5AF3D300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Čejka chocholatá, černobílá ptačí akrobatka, je stále… | iReceptář.cz">
            <a:extLst>
              <a:ext uri="{FF2B5EF4-FFF2-40B4-BE49-F238E27FC236}">
                <a16:creationId xmlns:a16="http://schemas.microsoft.com/office/drawing/2014/main" id="{9B17F1AD-814F-40AA-B16E-0B3A4CD2B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9766" y="1"/>
            <a:ext cx="4342234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463BD459-FF76-4908-926C-2EC422B54850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ČEJKA CHOCHOLATÁ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94FF2431-6A75-4923-AA2A-70215A2FD48F}"/>
              </a:ext>
            </a:extLst>
          </p:cNvPr>
          <p:cNvSpPr/>
          <p:nvPr/>
        </p:nvSpPr>
        <p:spPr>
          <a:xfrm>
            <a:off x="3286633" y="-1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262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 descr="Obraz Jestřáb lesní">
            <a:extLst>
              <a:ext uri="{FF2B5EF4-FFF2-40B4-BE49-F238E27FC236}">
                <a16:creationId xmlns:a16="http://schemas.microsoft.com/office/drawing/2014/main" id="{9903DB5B-EA72-47FE-8BE8-4090DC16C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5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6" name="Picture 8">
            <a:extLst>
              <a:ext uri="{FF2B5EF4-FFF2-40B4-BE49-F238E27FC236}">
                <a16:creationId xmlns:a16="http://schemas.microsoft.com/office/drawing/2014/main" id="{6C215834-2437-42BC-820B-BED712810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89" t="-1111" b="-1"/>
          <a:stretch/>
        </p:blipFill>
        <p:spPr bwMode="auto">
          <a:xfrm>
            <a:off x="4438650" y="-76200"/>
            <a:ext cx="782955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aoblený obdélník 2">
            <a:extLst>
              <a:ext uri="{FF2B5EF4-FFF2-40B4-BE49-F238E27FC236}">
                <a16:creationId xmlns:a16="http://schemas.microsoft.com/office/drawing/2014/main" id="{8FDBA233-4DB2-488F-85E8-87ADA0257A47}"/>
              </a:ext>
            </a:extLst>
          </p:cNvPr>
          <p:cNvSpPr/>
          <p:nvPr/>
        </p:nvSpPr>
        <p:spPr>
          <a:xfrm>
            <a:off x="7814245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JESTŘÁB LESNÍ</a:t>
            </a:r>
          </a:p>
        </p:txBody>
      </p:sp>
      <p:sp>
        <p:nvSpPr>
          <p:cNvPr id="7" name="Zaoblený obdélník 21">
            <a:extLst>
              <a:ext uri="{FF2B5EF4-FFF2-40B4-BE49-F238E27FC236}">
                <a16:creationId xmlns:a16="http://schemas.microsoft.com/office/drawing/2014/main" id="{8B4D2A0C-7B34-4D79-8AB5-27E2E725D9E1}"/>
              </a:ext>
            </a:extLst>
          </p:cNvPr>
          <p:cNvSpPr/>
          <p:nvPr/>
        </p:nvSpPr>
        <p:spPr>
          <a:xfrm>
            <a:off x="7814242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416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Káně lesní – Wikipedie">
            <a:extLst>
              <a:ext uri="{FF2B5EF4-FFF2-40B4-BE49-F238E27FC236}">
                <a16:creationId xmlns:a16="http://schemas.microsoft.com/office/drawing/2014/main" id="{0E0A3CE1-1B4A-4BD0-9084-3F0D6172A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6" name="Picture 4" descr="Káně lesní (Buteo buteo) - ChovZvířat.cz">
            <a:extLst>
              <a:ext uri="{FF2B5EF4-FFF2-40B4-BE49-F238E27FC236}">
                <a16:creationId xmlns:a16="http://schemas.microsoft.com/office/drawing/2014/main" id="{E99D6455-CA88-4C72-9C21-6DA6E01C1F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0" t="2921" r="2812" b="4451"/>
          <a:stretch/>
        </p:blipFill>
        <p:spPr bwMode="auto">
          <a:xfrm>
            <a:off x="5248275" y="1770518"/>
            <a:ext cx="6943725" cy="508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33A3DAD1-76AD-4DCB-87CE-12A4D410BFA6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KÁNĚ LESNÍ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C7759837-C770-4EDA-A0A7-E9BD93CA6DDE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8600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Kavka obecná (Corvus monedula) - ChovZvířat.cz">
            <a:extLst>
              <a:ext uri="{FF2B5EF4-FFF2-40B4-BE49-F238E27FC236}">
                <a16:creationId xmlns:a16="http://schemas.microsoft.com/office/drawing/2014/main" id="{53E32AB1-5C4D-425D-A9F3-46A57B7B8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11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0" name="Picture 4" descr="kavka obecná | NaturAtlas.cz">
            <a:extLst>
              <a:ext uri="{FF2B5EF4-FFF2-40B4-BE49-F238E27FC236}">
                <a16:creationId xmlns:a16="http://schemas.microsoft.com/office/drawing/2014/main" id="{52A392C7-B1E6-47EE-8CE9-9DACAC8D5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7766" y="0"/>
            <a:ext cx="3864234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2FCC4945-E896-4B43-B746-2AFA82948E6F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KAVKA OBECNÁ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91E5AD65-D13C-45E2-9882-A3F228ABA070}"/>
              </a:ext>
            </a:extLst>
          </p:cNvPr>
          <p:cNvSpPr/>
          <p:nvPr/>
        </p:nvSpPr>
        <p:spPr>
          <a:xfrm>
            <a:off x="3286633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7586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Krahujec obecný - Accipiter nisus - PŘÍRODA.cz">
            <a:extLst>
              <a:ext uri="{FF2B5EF4-FFF2-40B4-BE49-F238E27FC236}">
                <a16:creationId xmlns:a16="http://schemas.microsoft.com/office/drawing/2014/main" id="{6BD54E0F-7607-4574-872A-CFCEE08BE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84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8" name="Picture 4" descr="Zayferus - dravci - Krahujec obecný">
            <a:extLst>
              <a:ext uri="{FF2B5EF4-FFF2-40B4-BE49-F238E27FC236}">
                <a16:creationId xmlns:a16="http://schemas.microsoft.com/office/drawing/2014/main" id="{BAD1EE64-06C2-48B1-B32A-BE59EFC98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4000" y="986440"/>
            <a:ext cx="4318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0" name="Picture 6" descr="Ptáci - Letí jestřáb nebo krahujec?">
            <a:extLst>
              <a:ext uri="{FF2B5EF4-FFF2-40B4-BE49-F238E27FC236}">
                <a16:creationId xmlns:a16="http://schemas.microsoft.com/office/drawing/2014/main" id="{B3747D5C-6954-4312-9071-4D6139EA5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4000" y="4252310"/>
            <a:ext cx="4318000" cy="260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09391DA9-C88E-4C50-A5A9-FED58560F15C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KRAHUJEC OBECNÝ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402AC2C3-B21C-473F-B9A4-0977334BEA84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7725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Krtonožka obecná | OBZOR">
            <a:extLst>
              <a:ext uri="{FF2B5EF4-FFF2-40B4-BE49-F238E27FC236}">
                <a16:creationId xmlns:a16="http://schemas.microsoft.com/office/drawing/2014/main" id="{A947682E-2D72-4EB3-9D8D-30E8B6F52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0387013" cy="692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2" name="Picture 4" descr="U jedné vodní nádrže jsem viděl tyto chodbičky široké asi 1,5 cm. Komu  patří? - Zeptejte se přírodovědců | Přírodovědci.cz">
            <a:extLst>
              <a:ext uri="{FF2B5EF4-FFF2-40B4-BE49-F238E27FC236}">
                <a16:creationId xmlns:a16="http://schemas.microsoft.com/office/drawing/2014/main" id="{7148DC5E-A95D-4FCE-A159-CF4118CFA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9450" y="4190760"/>
            <a:ext cx="5086350" cy="273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6BF68466-A8F8-4887-97AB-C8FA53FE65D3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KRTONOŽKA OBECNÁ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5DAD5AE5-B0A3-4BF9-85FD-E085E15AEBCC}"/>
              </a:ext>
            </a:extLst>
          </p:cNvPr>
          <p:cNvSpPr/>
          <p:nvPr/>
        </p:nvSpPr>
        <p:spPr>
          <a:xfrm>
            <a:off x="3294026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583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Křivka obecná – Wikipedie">
            <a:extLst>
              <a:ext uri="{FF2B5EF4-FFF2-40B4-BE49-F238E27FC236}">
                <a16:creationId xmlns:a16="http://schemas.microsoft.com/office/drawing/2014/main" id="{6A1E34B6-1FCB-4598-BA6F-3FECFA3C0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6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6" name="Picture 4" descr="Loxia curvirostra (křivka obecná) | BioLib.cz">
            <a:extLst>
              <a:ext uri="{FF2B5EF4-FFF2-40B4-BE49-F238E27FC236}">
                <a16:creationId xmlns:a16="http://schemas.microsoft.com/office/drawing/2014/main" id="{9AC279BC-FE46-485D-BA24-D98E8D8D6A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8" r="54375" b="1"/>
          <a:stretch/>
        </p:blipFill>
        <p:spPr bwMode="auto">
          <a:xfrm>
            <a:off x="9410700" y="0"/>
            <a:ext cx="278130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3461C8C5-57BF-45B3-8442-1A73D047C756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KŘIVKA OBECNÁ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AA103E30-C5EE-4F3B-9E08-DBCAE64F051B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0763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lynařík dlouhoocasý | FotoAparát.cz">
            <a:extLst>
              <a:ext uri="{FF2B5EF4-FFF2-40B4-BE49-F238E27FC236}">
                <a16:creationId xmlns:a16="http://schemas.microsoft.com/office/drawing/2014/main" id="{2B037027-91B9-3AE1-2945-AFAA8457E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9FF7B33D-BA6D-92EA-C861-35F5EB14C0D1}"/>
              </a:ext>
            </a:extLst>
          </p:cNvPr>
          <p:cNvSpPr/>
          <p:nvPr/>
        </p:nvSpPr>
        <p:spPr>
          <a:xfrm>
            <a:off x="3915055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MLYNAŘÍK DLOUHOOCASÝ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03C91A8D-FCE0-D31D-FAA5-763E10A8B335}"/>
              </a:ext>
            </a:extLst>
          </p:cNvPr>
          <p:cNvSpPr/>
          <p:nvPr/>
        </p:nvSpPr>
        <p:spPr>
          <a:xfrm>
            <a:off x="3915055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789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Ondatra Pižmová - Ondatra zibethicus">
            <a:extLst>
              <a:ext uri="{FF2B5EF4-FFF2-40B4-BE49-F238E27FC236}">
                <a16:creationId xmlns:a16="http://schemas.microsoft.com/office/drawing/2014/main" id="{BB2CB904-43D6-440F-83C8-4FC96005D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0679" y="0"/>
            <a:ext cx="3613894" cy="335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2" name="Picture 8" descr="Ondatra pižmová (Ondatra zibethicus) – Invázne druhy">
            <a:extLst>
              <a:ext uri="{FF2B5EF4-FFF2-40B4-BE49-F238E27FC236}">
                <a16:creationId xmlns:a16="http://schemas.microsoft.com/office/drawing/2014/main" id="{FD1E5887-BA09-4F85-9BE2-461EE9EBA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7557" y="3429000"/>
            <a:ext cx="408004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4" name="Picture 10" descr="Obrázek - Ondatra zibethicus (ondatra pižmová) | BioLib.cz">
            <a:extLst>
              <a:ext uri="{FF2B5EF4-FFF2-40B4-BE49-F238E27FC236}">
                <a16:creationId xmlns:a16="http://schemas.microsoft.com/office/drawing/2014/main" id="{A00D428D-21D5-4FB1-8D26-30120C411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98" y="-17755"/>
            <a:ext cx="8109155" cy="543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0" name="Picture 6" descr="Ondatra pižmová">
            <a:extLst>
              <a:ext uri="{FF2B5EF4-FFF2-40B4-BE49-F238E27FC236}">
                <a16:creationId xmlns:a16="http://schemas.microsoft.com/office/drawing/2014/main" id="{73D7A348-61F2-422C-9C57-D7A1FDA73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6963" y="4351168"/>
            <a:ext cx="4456590" cy="250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6" name="Picture 12" descr="Obrázek - Ondatra zibethicus (ondatra pižmová) | BioLib.cz">
            <a:extLst>
              <a:ext uri="{FF2B5EF4-FFF2-40B4-BE49-F238E27FC236}">
                <a16:creationId xmlns:a16="http://schemas.microsoft.com/office/drawing/2014/main" id="{DA5792A9-BB8F-42C3-AC82-27484E5AB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98" y="4351168"/>
            <a:ext cx="3691630" cy="250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aoblený obdélník 2">
            <a:extLst>
              <a:ext uri="{FF2B5EF4-FFF2-40B4-BE49-F238E27FC236}">
                <a16:creationId xmlns:a16="http://schemas.microsoft.com/office/drawing/2014/main" id="{E228DA7A-6A25-497D-B43F-ECB8F050D198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ONDATRA PIŽMOVÁ</a:t>
            </a:r>
          </a:p>
        </p:txBody>
      </p:sp>
      <p:sp>
        <p:nvSpPr>
          <p:cNvPr id="9" name="Zaoblený obdélník 21">
            <a:extLst>
              <a:ext uri="{FF2B5EF4-FFF2-40B4-BE49-F238E27FC236}">
                <a16:creationId xmlns:a16="http://schemas.microsoft.com/office/drawing/2014/main" id="{C1A24AA1-1693-492B-8548-341E09F40D92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1701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Otakárek ovocný (Iphiclides podalirius) - ChovZvířat.cz">
            <a:extLst>
              <a:ext uri="{FF2B5EF4-FFF2-40B4-BE49-F238E27FC236}">
                <a16:creationId xmlns:a16="http://schemas.microsoft.com/office/drawing/2014/main" id="{8AE93F30-16D9-42DC-BFE8-80E465A1D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277225" cy="687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4" name="Picture 4" descr="Mapování a ochrana motýlů České republiky: Otakárek ovocný - Iphiclides  podalirius (Linnaeus, 1758)">
            <a:extLst>
              <a:ext uri="{FF2B5EF4-FFF2-40B4-BE49-F238E27FC236}">
                <a16:creationId xmlns:a16="http://schemas.microsoft.com/office/drawing/2014/main" id="{522E1FD4-BD4C-4EA5-BF5F-3B7ED38AE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7224" y="314325"/>
            <a:ext cx="38195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AB0F92A0-DCA2-4699-AA02-9B9FDD3E05D3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OTAKÁREK OVOCNÝ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C3E35CB3-8040-480A-BABA-A7B15A06E455}"/>
              </a:ext>
            </a:extLst>
          </p:cNvPr>
          <p:cNvSpPr/>
          <p:nvPr/>
        </p:nvSpPr>
        <p:spPr>
          <a:xfrm>
            <a:off x="3286633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6129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Pěnkava obecná | FotoAparát.cz">
            <a:extLst>
              <a:ext uri="{FF2B5EF4-FFF2-40B4-BE49-F238E27FC236}">
                <a16:creationId xmlns:a16="http://schemas.microsoft.com/office/drawing/2014/main" id="{C0F6BCF6-55F6-44DE-BE2B-C328772F6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1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aoblený obdélník 2">
            <a:extLst>
              <a:ext uri="{FF2B5EF4-FFF2-40B4-BE49-F238E27FC236}">
                <a16:creationId xmlns:a16="http://schemas.microsoft.com/office/drawing/2014/main" id="{AE0512DD-F57D-4118-A4F4-1DEC3B5A17A1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PĚNKAVA OBECNÁ</a:t>
            </a:r>
          </a:p>
        </p:txBody>
      </p:sp>
      <p:sp>
        <p:nvSpPr>
          <p:cNvPr id="4" name="Zaoblený obdélník 21">
            <a:extLst>
              <a:ext uri="{FF2B5EF4-FFF2-40B4-BE49-F238E27FC236}">
                <a16:creationId xmlns:a16="http://schemas.microsoft.com/office/drawing/2014/main" id="{8B4C4D39-9895-4823-8CA3-A6E12E6ADB50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7469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Čmelák zemní (Bombus terrestris) – Čmeláci PLUS">
            <a:extLst>
              <a:ext uri="{FF2B5EF4-FFF2-40B4-BE49-F238E27FC236}">
                <a16:creationId xmlns:a16="http://schemas.microsoft.com/office/drawing/2014/main" id="{2FCA60EC-203F-4BE3-92A2-EEFC597C2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30853"/>
            <a:ext cx="5079185" cy="224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6" name="Picture 8" descr="Čmelák skalní Bombus lapidarius | Blanokřídlí v Praze">
            <a:extLst>
              <a:ext uri="{FF2B5EF4-FFF2-40B4-BE49-F238E27FC236}">
                <a16:creationId xmlns:a16="http://schemas.microsoft.com/office/drawing/2014/main" id="{CED8B69B-83FA-4AA6-9571-45997AEB0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6875" y="0"/>
            <a:ext cx="6715125" cy="44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8" name="Picture 10" descr="Katalog druhu čmeláků – Čmelák skalní (Bombus lapidarius) – Čmeláci PLUS">
            <a:extLst>
              <a:ext uri="{FF2B5EF4-FFF2-40B4-BE49-F238E27FC236}">
                <a16:creationId xmlns:a16="http://schemas.microsoft.com/office/drawing/2014/main" id="{22F8951B-BA26-463F-8C90-AB0DA859F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7041" y="4599515"/>
            <a:ext cx="4621983" cy="210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0" name="Picture 12" descr="Čmelák zemní (Bombus terrestris) - ChovZvířat.cz">
            <a:extLst>
              <a:ext uri="{FF2B5EF4-FFF2-40B4-BE49-F238E27FC236}">
                <a16:creationId xmlns:a16="http://schemas.microsoft.com/office/drawing/2014/main" id="{1D012E50-3399-48FC-B723-5981A8D51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54309" cy="44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aoblený obdélník 2">
            <a:extLst>
              <a:ext uri="{FF2B5EF4-FFF2-40B4-BE49-F238E27FC236}">
                <a16:creationId xmlns:a16="http://schemas.microsoft.com/office/drawing/2014/main" id="{3DA93CAF-CBA1-4AF7-A5F3-6A014E71BE8B}"/>
              </a:ext>
            </a:extLst>
          </p:cNvPr>
          <p:cNvSpPr/>
          <p:nvPr/>
        </p:nvSpPr>
        <p:spPr>
          <a:xfrm>
            <a:off x="863029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ČMELÁK ZEMNÍ</a:t>
            </a:r>
          </a:p>
        </p:txBody>
      </p:sp>
      <p:sp>
        <p:nvSpPr>
          <p:cNvPr id="9" name="Zaoblený obdélník 2">
            <a:extLst>
              <a:ext uri="{FF2B5EF4-FFF2-40B4-BE49-F238E27FC236}">
                <a16:creationId xmlns:a16="http://schemas.microsoft.com/office/drawing/2014/main" id="{262921A2-DA00-4598-B544-0DDFE4157CA3}"/>
              </a:ext>
            </a:extLst>
          </p:cNvPr>
          <p:cNvSpPr/>
          <p:nvPr/>
        </p:nvSpPr>
        <p:spPr>
          <a:xfrm>
            <a:off x="7229798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ČMELÁK SKALNÍ</a:t>
            </a:r>
          </a:p>
        </p:txBody>
      </p:sp>
      <p:sp>
        <p:nvSpPr>
          <p:cNvPr id="10" name="Zaoblený obdélník 21">
            <a:extLst>
              <a:ext uri="{FF2B5EF4-FFF2-40B4-BE49-F238E27FC236}">
                <a16:creationId xmlns:a16="http://schemas.microsoft.com/office/drawing/2014/main" id="{3B74808F-8F17-4755-8685-DA058DF68BAB}"/>
              </a:ext>
            </a:extLst>
          </p:cNvPr>
          <p:cNvSpPr/>
          <p:nvPr/>
        </p:nvSpPr>
        <p:spPr>
          <a:xfrm>
            <a:off x="863029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Zaoblený obdélník 21">
            <a:extLst>
              <a:ext uri="{FF2B5EF4-FFF2-40B4-BE49-F238E27FC236}">
                <a16:creationId xmlns:a16="http://schemas.microsoft.com/office/drawing/2014/main" id="{5249B956-3865-4BE3-8448-C2DCE862098E}"/>
              </a:ext>
            </a:extLst>
          </p:cNvPr>
          <p:cNvSpPr/>
          <p:nvPr/>
        </p:nvSpPr>
        <p:spPr>
          <a:xfrm>
            <a:off x="7229798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2209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Naše ptactvo">
            <a:extLst>
              <a:ext uri="{FF2B5EF4-FFF2-40B4-BE49-F238E27FC236}">
                <a16:creationId xmlns:a16="http://schemas.microsoft.com/office/drawing/2014/main" id="{C057F1DE-4D8F-4897-8A11-24158163A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89219" cy="685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6" name="Picture 4" descr="Polák velký (Aythya ferina) - Polák velký (Aythya ferina) - Galerie">
            <a:extLst>
              <a:ext uri="{FF2B5EF4-FFF2-40B4-BE49-F238E27FC236}">
                <a16:creationId xmlns:a16="http://schemas.microsoft.com/office/drawing/2014/main" id="{629B6A52-24FC-434E-A90E-696911D93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7670" y="1"/>
            <a:ext cx="3314330" cy="220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8" name="Picture 6" descr="Polák Velký - Aythya ferina">
            <a:extLst>
              <a:ext uri="{FF2B5EF4-FFF2-40B4-BE49-F238E27FC236}">
                <a16:creationId xmlns:a16="http://schemas.microsoft.com/office/drawing/2014/main" id="{78BB39FB-531A-4B49-A538-70E2F70F3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7668" y="2250673"/>
            <a:ext cx="3314331" cy="174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40" name="Picture 8" descr="Polák Velký - Aythya ferina">
            <a:extLst>
              <a:ext uri="{FF2B5EF4-FFF2-40B4-BE49-F238E27FC236}">
                <a16:creationId xmlns:a16="http://schemas.microsoft.com/office/drawing/2014/main" id="{CA097DD9-E8B6-4A54-8916-8413E048F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7668" y="4056115"/>
            <a:ext cx="3314332" cy="279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aoblený obdélník 2">
            <a:extLst>
              <a:ext uri="{FF2B5EF4-FFF2-40B4-BE49-F238E27FC236}">
                <a16:creationId xmlns:a16="http://schemas.microsoft.com/office/drawing/2014/main" id="{BBE129BB-211A-4D80-AF6A-EB5CF6E1CE91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POLÁK VELKÝ</a:t>
            </a:r>
          </a:p>
        </p:txBody>
      </p:sp>
      <p:sp>
        <p:nvSpPr>
          <p:cNvPr id="7" name="Zaoblený obdélník 21">
            <a:extLst>
              <a:ext uri="{FF2B5EF4-FFF2-40B4-BE49-F238E27FC236}">
                <a16:creationId xmlns:a16="http://schemas.microsoft.com/office/drawing/2014/main" id="{A087ADF6-DE1F-48DA-A23B-36A51A1DE715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7651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Poštolka obecná | Naturfoto.cz">
            <a:extLst>
              <a:ext uri="{FF2B5EF4-FFF2-40B4-BE49-F238E27FC236}">
                <a16:creationId xmlns:a16="http://schemas.microsoft.com/office/drawing/2014/main" id="{6D39B047-9BB2-4ACE-A895-D719D04D2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0" name="Picture 4" descr="poštolka obecná | Zoo Hluboká">
            <a:extLst>
              <a:ext uri="{FF2B5EF4-FFF2-40B4-BE49-F238E27FC236}">
                <a16:creationId xmlns:a16="http://schemas.microsoft.com/office/drawing/2014/main" id="{6E321488-13FC-4197-B76E-905693969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7476" y="0"/>
            <a:ext cx="4504524" cy="30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B9CFDEC6-A634-433E-B315-E8B3156AE18A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POŠTOLKA OBECNÁ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EFB03DA1-547F-44A5-97B5-976260A589A8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269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Potápník vroubený - Dytiscus marginalis">
            <a:extLst>
              <a:ext uri="{FF2B5EF4-FFF2-40B4-BE49-F238E27FC236}">
                <a16:creationId xmlns:a16="http://schemas.microsoft.com/office/drawing/2014/main" id="{2B0F9229-D729-40E4-9E7A-79F11D8AC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73" y="0"/>
            <a:ext cx="112796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4" name="Picture 4" descr="Potápník vroubený | Naturfoto.cz">
            <a:extLst>
              <a:ext uri="{FF2B5EF4-FFF2-40B4-BE49-F238E27FC236}">
                <a16:creationId xmlns:a16="http://schemas.microsoft.com/office/drawing/2014/main" id="{0E192872-1177-42B1-89CC-812983DED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3060" y="4302711"/>
            <a:ext cx="3832934" cy="255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2152F474-1C22-4F75-B9BD-D1F5CFDF454E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POTÁPNÍK VROUBENÝ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313789B0-B034-478F-9515-876436B42DD2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1623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otemník moučný - Jak se zbavit moučných červů v našich potravinách -  Krejsashop.cz">
            <a:extLst>
              <a:ext uri="{FF2B5EF4-FFF2-40B4-BE49-F238E27FC236}">
                <a16:creationId xmlns:a16="http://schemas.microsoft.com/office/drawing/2014/main" id="{4E5D6972-1B34-0396-6609-50C6A4C63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494" y="0"/>
            <a:ext cx="105915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otemník moučný 0,1L plastový obal EuP_AKCE | ACHETA farm">
            <a:extLst>
              <a:ext uri="{FF2B5EF4-FFF2-40B4-BE49-F238E27FC236}">
                <a16:creationId xmlns:a16="http://schemas.microsoft.com/office/drawing/2014/main" id="{1FCAAAD3-D131-2520-32DB-A344E7E33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42441" y="5069822"/>
            <a:ext cx="2449559" cy="178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33EAB837-6E11-B733-1402-D52984303749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POTEMNÍK MOUČNÝ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BC834819-1745-215B-6B3E-7E8EC1FF2BF3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12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Lucanus cervus (roháč obecný) | BioLib.cz">
            <a:extLst>
              <a:ext uri="{FF2B5EF4-FFF2-40B4-BE49-F238E27FC236}">
                <a16:creationId xmlns:a16="http://schemas.microsoft.com/office/drawing/2014/main" id="{F73CA3D9-3B43-45CF-ACD6-C4D942D77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15852" cy="686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2" name="Picture 4" descr="Atlas živočíchov: roháč obyčajný - Na túru s NATUROU">
            <a:extLst>
              <a:ext uri="{FF2B5EF4-FFF2-40B4-BE49-F238E27FC236}">
                <a16:creationId xmlns:a16="http://schemas.microsoft.com/office/drawing/2014/main" id="{9F6AC7F5-C9F1-4C93-81B4-08EBCB40B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1520" y="0"/>
            <a:ext cx="2788331" cy="405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E34F0E84-D4C5-4322-A37C-C664292FD723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ROHÁČ OBECNÝ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E66CD508-FA32-4D27-BC02-27C4F762FE4D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1382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Bufo bufo, ropucha obecná, fotografie fid14730 | Balcanica.info">
            <a:extLst>
              <a:ext uri="{FF2B5EF4-FFF2-40B4-BE49-F238E27FC236}">
                <a16:creationId xmlns:a16="http://schemas.microsoft.com/office/drawing/2014/main" id="{1B243F4B-AC6B-4923-A078-3EB4F3EC0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934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0" name="Picture 4" descr="Ropucha obecná">
            <a:extLst>
              <a:ext uri="{FF2B5EF4-FFF2-40B4-BE49-F238E27FC236}">
                <a16:creationId xmlns:a16="http://schemas.microsoft.com/office/drawing/2014/main" id="{8C5B4DE1-B1A9-4E65-B15F-F258D0805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7504" y="4625266"/>
            <a:ext cx="3115443" cy="223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2C0D69BB-8B81-4F1D-AAC1-55283C397305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ROPUCHA OBECNÁ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7475E56D-C924-4390-8E1C-E316F8354266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9852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Počty rorýsů klesají. Jak skvělé letce rozpoznat a ochránit jejich  hnízdiště? | Regiony">
            <a:extLst>
              <a:ext uri="{FF2B5EF4-FFF2-40B4-BE49-F238E27FC236}">
                <a16:creationId xmlns:a16="http://schemas.microsoft.com/office/drawing/2014/main" id="{278618E0-0A00-4CC4-A6FF-7CCF7EB50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17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6" name="Picture 4" descr="Rorýs obecný (Apus apus) - ChovZvířat.cz">
            <a:extLst>
              <a:ext uri="{FF2B5EF4-FFF2-40B4-BE49-F238E27FC236}">
                <a16:creationId xmlns:a16="http://schemas.microsoft.com/office/drawing/2014/main" id="{9420F1E2-193F-479E-ABA6-B6269092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2549" y="4829452"/>
            <a:ext cx="3069452" cy="204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8" name="Picture 6" descr="Prostor - architektura, interiér, design">
            <a:extLst>
              <a:ext uri="{FF2B5EF4-FFF2-40B4-BE49-F238E27FC236}">
                <a16:creationId xmlns:a16="http://schemas.microsoft.com/office/drawing/2014/main" id="{A1C5BC38-2DC0-4970-A817-C45CD0B68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55763" y="-8878"/>
            <a:ext cx="3036237" cy="482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17C17162-B488-4989-BD17-D1AE2F7C3940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RORÝS OBECNÝ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B2ECEF96-C325-4AF5-91E6-71BE9FC34A79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6621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Ruměnice pospolná – Wikipedie">
            <a:extLst>
              <a:ext uri="{FF2B5EF4-FFF2-40B4-BE49-F238E27FC236}">
                <a16:creationId xmlns:a16="http://schemas.microsoft.com/office/drawing/2014/main" id="{AEE7143A-9FE2-4B29-B4D8-CFDD6C073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1285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4" name="Picture 4" descr="Seznamte se s ruměnicí pospolnou – Príma receptář.cz">
            <a:extLst>
              <a:ext uri="{FF2B5EF4-FFF2-40B4-BE49-F238E27FC236}">
                <a16:creationId xmlns:a16="http://schemas.microsoft.com/office/drawing/2014/main" id="{C8B49CF8-1AD2-48D9-83AE-E26AA24AE5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57" t="1165"/>
          <a:stretch/>
        </p:blipFill>
        <p:spPr bwMode="auto">
          <a:xfrm>
            <a:off x="5211192" y="0"/>
            <a:ext cx="698080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42F2D6FA-3214-4387-A377-2FF4798FC45D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RUMĚNICE POSPOLNÁ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3F8C3EE2-451D-46F3-9C85-424DA1A40330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1652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Fotografie „Stehlík obecný“ | Galerie Megapixel">
            <a:extLst>
              <a:ext uri="{FF2B5EF4-FFF2-40B4-BE49-F238E27FC236}">
                <a16:creationId xmlns:a16="http://schemas.microsoft.com/office/drawing/2014/main" id="{CE775763-42AD-48C5-B61B-09F4D97BE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8" name="Picture 4" descr="Stehlík obecný – pestrý akrobat | Ptáci | jablib.cz">
            <a:extLst>
              <a:ext uri="{FF2B5EF4-FFF2-40B4-BE49-F238E27FC236}">
                <a16:creationId xmlns:a16="http://schemas.microsoft.com/office/drawing/2014/main" id="{D1AABCB5-3CC6-4E9D-827B-AFEC8227A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0499" y="-17755"/>
            <a:ext cx="4381500" cy="291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0" name="Picture 6" descr="Projekt ČIŘIKÁNÍ - Fotoalbum - Petr Šaj - Stehlík obecný (Carduelis  carduelis) II">
            <a:extLst>
              <a:ext uri="{FF2B5EF4-FFF2-40B4-BE49-F238E27FC236}">
                <a16:creationId xmlns:a16="http://schemas.microsoft.com/office/drawing/2014/main" id="{D734D89A-DDE2-4ABD-B6AB-77B11D4B4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0499" y="2899073"/>
            <a:ext cx="4381500" cy="395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99BD8743-74C5-4323-9610-74868C8178C6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STEHLÍK OBECNÝ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B02EF0E3-3EEE-44A8-841C-A9F4F32AFBDF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4481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Špaček obecný – Wikipedie">
            <a:extLst>
              <a:ext uri="{FF2B5EF4-FFF2-40B4-BE49-F238E27FC236}">
                <a16:creationId xmlns:a16="http://schemas.microsoft.com/office/drawing/2014/main" id="{60170703-EF6C-481A-AA0A-D731CF722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4" descr="UNIVERZITA KARLOVA V PRAZE PEDAGOGICKÁ FAKULTA DIPLOMOVÁ PRÁCE - PDF Free  Download">
            <a:extLst>
              <a:ext uri="{FF2B5EF4-FFF2-40B4-BE49-F238E27FC236}">
                <a16:creationId xmlns:a16="http://schemas.microsoft.com/office/drawing/2014/main" id="{5363EC19-55D9-49D1-8981-BFB870653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0267" y="0"/>
            <a:ext cx="4019465" cy="304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BDE56C77-BEDF-458B-84EC-0FA5E3F1134D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ŠPAČEK OBECNÝ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89C5CEEB-F7A2-42D5-8BF0-7BD322EA0443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238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Čolek Obecný - Lissotriton vulgaris">
            <a:extLst>
              <a:ext uri="{FF2B5EF4-FFF2-40B4-BE49-F238E27FC236}">
                <a16:creationId xmlns:a16="http://schemas.microsoft.com/office/drawing/2014/main" id="{489665A8-FA68-454F-8B3D-E60A45738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26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Picture 6" descr="Čolek Horský - Ichthyosaura alpestris">
            <a:extLst>
              <a:ext uri="{FF2B5EF4-FFF2-40B4-BE49-F238E27FC236}">
                <a16:creationId xmlns:a16="http://schemas.microsoft.com/office/drawing/2014/main" id="{CB98AD38-5934-483C-936F-24DA3A1BD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41384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0" name="Picture 8" descr="Čolek Obecný - Lissotriton vulgaris">
            <a:extLst>
              <a:ext uri="{FF2B5EF4-FFF2-40B4-BE49-F238E27FC236}">
                <a16:creationId xmlns:a16="http://schemas.microsoft.com/office/drawing/2014/main" id="{83BA3412-3BA6-4A5C-BB0B-A7458B162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9900" y="4144120"/>
            <a:ext cx="4706150" cy="271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aoblený obdélník 2">
            <a:extLst>
              <a:ext uri="{FF2B5EF4-FFF2-40B4-BE49-F238E27FC236}">
                <a16:creationId xmlns:a16="http://schemas.microsoft.com/office/drawing/2014/main" id="{965D0EB4-A735-4A45-8430-DA67B65826C2}"/>
              </a:ext>
            </a:extLst>
          </p:cNvPr>
          <p:cNvSpPr/>
          <p:nvPr/>
        </p:nvSpPr>
        <p:spPr>
          <a:xfrm>
            <a:off x="443883" y="2405848"/>
            <a:ext cx="3311371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ČOLEK HORSKÝ</a:t>
            </a:r>
          </a:p>
        </p:txBody>
      </p:sp>
      <p:sp>
        <p:nvSpPr>
          <p:cNvPr id="7" name="Zaoblený obdélník 2">
            <a:extLst>
              <a:ext uri="{FF2B5EF4-FFF2-40B4-BE49-F238E27FC236}">
                <a16:creationId xmlns:a16="http://schemas.microsoft.com/office/drawing/2014/main" id="{266C4FF5-CBA5-43B2-8DD4-509C33D09401}"/>
              </a:ext>
            </a:extLst>
          </p:cNvPr>
          <p:cNvSpPr/>
          <p:nvPr/>
        </p:nvSpPr>
        <p:spPr>
          <a:xfrm>
            <a:off x="7517289" y="3915520"/>
            <a:ext cx="3311371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ČOLEK OBECNÝ</a:t>
            </a:r>
          </a:p>
        </p:txBody>
      </p:sp>
      <p:sp>
        <p:nvSpPr>
          <p:cNvPr id="8" name="Zaoblený obdélník 21">
            <a:extLst>
              <a:ext uri="{FF2B5EF4-FFF2-40B4-BE49-F238E27FC236}">
                <a16:creationId xmlns:a16="http://schemas.microsoft.com/office/drawing/2014/main" id="{30B09A61-6C5B-49CE-ACAC-F4A246C8EA6C}"/>
              </a:ext>
            </a:extLst>
          </p:cNvPr>
          <p:cNvSpPr/>
          <p:nvPr/>
        </p:nvSpPr>
        <p:spPr>
          <a:xfrm>
            <a:off x="443883" y="2405848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Zaoblený obdélník 21">
            <a:extLst>
              <a:ext uri="{FF2B5EF4-FFF2-40B4-BE49-F238E27FC236}">
                <a16:creationId xmlns:a16="http://schemas.microsoft.com/office/drawing/2014/main" id="{5446977A-0060-49FC-9A64-EB067AA595B8}"/>
              </a:ext>
            </a:extLst>
          </p:cNvPr>
          <p:cNvSpPr/>
          <p:nvPr/>
        </p:nvSpPr>
        <p:spPr>
          <a:xfrm>
            <a:off x="7285865" y="391552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6641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Zvonek zelený – Carduelis chloris - PŘÍRODA.cz">
            <a:extLst>
              <a:ext uri="{FF2B5EF4-FFF2-40B4-BE49-F238E27FC236}">
                <a16:creationId xmlns:a16="http://schemas.microsoft.com/office/drawing/2014/main" id="{AE57E626-EDB3-4895-8E3B-BA72CF763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03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4" name="Picture 4" descr="Pták roku 2022: zvonek zelený • Česká společnost ornitologická">
            <a:extLst>
              <a:ext uri="{FF2B5EF4-FFF2-40B4-BE49-F238E27FC236}">
                <a16:creationId xmlns:a16="http://schemas.microsoft.com/office/drawing/2014/main" id="{EA58297A-3861-48E3-99B7-2894E91A1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404" y="0"/>
            <a:ext cx="3367596" cy="224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6" name="Picture 6" descr="Zvonek zelený je vyhlášen coby Pták roku 2022 - Ekolist.cz">
            <a:extLst>
              <a:ext uri="{FF2B5EF4-FFF2-40B4-BE49-F238E27FC236}">
                <a16:creationId xmlns:a16="http://schemas.microsoft.com/office/drawing/2014/main" id="{2D2427E8-C3B1-4780-B8C3-4FD9FE9F0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403" y="2242819"/>
            <a:ext cx="3367595" cy="252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8" name="Picture 8" descr="Pták roku 2022 – 21stoleti.cz">
            <a:extLst>
              <a:ext uri="{FF2B5EF4-FFF2-40B4-BE49-F238E27FC236}">
                <a16:creationId xmlns:a16="http://schemas.microsoft.com/office/drawing/2014/main" id="{CC842B9D-4E62-4DF9-A2E0-B8C9ECD355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7" t="14959" r="2031" b="5494"/>
          <a:stretch/>
        </p:blipFill>
        <p:spPr bwMode="auto">
          <a:xfrm>
            <a:off x="8824402" y="4615181"/>
            <a:ext cx="3367597" cy="224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aoblený obdélník 2">
            <a:extLst>
              <a:ext uri="{FF2B5EF4-FFF2-40B4-BE49-F238E27FC236}">
                <a16:creationId xmlns:a16="http://schemas.microsoft.com/office/drawing/2014/main" id="{FDA0B8CA-4861-49C2-B036-66F6F0880EE0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ZVONEK ZELENÝ</a:t>
            </a:r>
          </a:p>
        </p:txBody>
      </p:sp>
      <p:sp>
        <p:nvSpPr>
          <p:cNvPr id="7" name="Zaoblený obdélník 21">
            <a:extLst>
              <a:ext uri="{FF2B5EF4-FFF2-40B4-BE49-F238E27FC236}">
                <a16:creationId xmlns:a16="http://schemas.microsoft.com/office/drawing/2014/main" id="{52A7BDA0-AA9F-48A7-A927-FD566F1458D4}"/>
              </a:ext>
            </a:extLst>
          </p:cNvPr>
          <p:cNvSpPr/>
          <p:nvPr/>
        </p:nvSpPr>
        <p:spPr>
          <a:xfrm>
            <a:off x="328663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537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lask - Fotogalerie Digimanie">
            <a:extLst>
              <a:ext uri="{FF2B5EF4-FFF2-40B4-BE49-F238E27FC236}">
                <a16:creationId xmlns:a16="http://schemas.microsoft.com/office/drawing/2014/main" id="{6D4051C1-8FCA-48DE-8B02-8384E808D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04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Dlask tlustozobý (09)">
            <a:extLst>
              <a:ext uri="{FF2B5EF4-FFF2-40B4-BE49-F238E27FC236}">
                <a16:creationId xmlns:a16="http://schemas.microsoft.com/office/drawing/2014/main" id="{925A29C5-752A-49AC-AD9A-7451A1022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0086" y="0"/>
            <a:ext cx="3871913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6" descr="Dlask tlustozobý | NAŠI PTÁCI">
            <a:extLst>
              <a:ext uri="{FF2B5EF4-FFF2-40B4-BE49-F238E27FC236}">
                <a16:creationId xmlns:a16="http://schemas.microsoft.com/office/drawing/2014/main" id="{64C3CA0E-1016-4B6A-B203-10C549B70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0086" y="2660977"/>
            <a:ext cx="3871914" cy="258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52A71ABD-91F0-4D79-9E3A-8D1E17DFF983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DLASK TLUSTOZOBÝ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552321DA-CA36-42F1-8E3E-99ECCC665A69}"/>
              </a:ext>
            </a:extLst>
          </p:cNvPr>
          <p:cNvSpPr/>
          <p:nvPr/>
        </p:nvSpPr>
        <p:spPr>
          <a:xfrm>
            <a:off x="3302503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386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4" name="Picture 8" descr="Hraboš polní - největší škůdce zemědělství - Krejasashop.cz">
            <a:extLst>
              <a:ext uri="{FF2B5EF4-FFF2-40B4-BE49-F238E27FC236}">
                <a16:creationId xmlns:a16="http://schemas.microsoft.com/office/drawing/2014/main" id="{09B36D2F-7847-4EF9-8F32-53B66F5540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75" r="1" b="1"/>
          <a:stretch/>
        </p:blipFill>
        <p:spPr bwMode="auto"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6" descr="Zemědělci: Hraboši přestali politiky zajímat, škody na úrodě můžou jít přes  miliardu - Aktuálně.cz">
            <a:extLst>
              <a:ext uri="{FF2B5EF4-FFF2-40B4-BE49-F238E27FC236}">
                <a16:creationId xmlns:a16="http://schemas.microsoft.com/office/drawing/2014/main" id="{A2395B9A-2350-4614-A6D2-2FFD46F32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38" r="2734" b="-2"/>
          <a:stretch/>
        </p:blipFill>
        <p:spPr bwMode="auto">
          <a:xfrm>
            <a:off x="20" y="4069976"/>
            <a:ext cx="3535311" cy="278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Hraboš polní | Systems UAU">
            <a:extLst>
              <a:ext uri="{FF2B5EF4-FFF2-40B4-BE49-F238E27FC236}">
                <a16:creationId xmlns:a16="http://schemas.microsoft.com/office/drawing/2014/main" id="{C1FC6CAF-BF44-420A-BE08-02B882C537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00" r="2" b="14813"/>
          <a:stretch/>
        </p:blipFill>
        <p:spPr bwMode="auto">
          <a:xfrm>
            <a:off x="3696199" y="3257176"/>
            <a:ext cx="4789093" cy="360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6" name="Picture 10" descr="Aktuální přehled ochrany polních plodin - září, říjen a listopad 2019 -  Články - Agromanuál.cz">
            <a:extLst>
              <a:ext uri="{FF2B5EF4-FFF2-40B4-BE49-F238E27FC236}">
                <a16:creationId xmlns:a16="http://schemas.microsoft.com/office/drawing/2014/main" id="{29956DB6-C8B4-4D61-B367-29B693AAE6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72" b="-1"/>
          <a:stretch/>
        </p:blipFill>
        <p:spPr bwMode="auto"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Picture 2" descr="Hraboš polní - největší škůdce zemědělství - Krejasashop.cz">
            <a:extLst>
              <a:ext uri="{FF2B5EF4-FFF2-40B4-BE49-F238E27FC236}">
                <a16:creationId xmlns:a16="http://schemas.microsoft.com/office/drawing/2014/main" id="{E8EDDED4-DB1C-47F5-9051-875C40B9AC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1" r="5105"/>
          <a:stretch/>
        </p:blipFill>
        <p:spPr bwMode="auto">
          <a:xfrm>
            <a:off x="8635650" y="4069976"/>
            <a:ext cx="3545840" cy="2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aoblený obdélník 2">
            <a:extLst>
              <a:ext uri="{FF2B5EF4-FFF2-40B4-BE49-F238E27FC236}">
                <a16:creationId xmlns:a16="http://schemas.microsoft.com/office/drawing/2014/main" id="{26D1FC12-9BFD-4E5D-88CB-1BCA3D8F5C2F}"/>
              </a:ext>
            </a:extLst>
          </p:cNvPr>
          <p:cNvSpPr/>
          <p:nvPr/>
        </p:nvSpPr>
        <p:spPr>
          <a:xfrm>
            <a:off x="4244172" y="320040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HRABOŠ POLNÍ</a:t>
            </a:r>
          </a:p>
        </p:txBody>
      </p:sp>
      <p:sp>
        <p:nvSpPr>
          <p:cNvPr id="8" name="Zaoblený obdélník 21">
            <a:extLst>
              <a:ext uri="{FF2B5EF4-FFF2-40B4-BE49-F238E27FC236}">
                <a16:creationId xmlns:a16="http://schemas.microsoft.com/office/drawing/2014/main" id="{007891CD-3CC7-4A06-AD2F-3C2C67192E39}"/>
              </a:ext>
            </a:extLst>
          </p:cNvPr>
          <p:cNvSpPr/>
          <p:nvPr/>
        </p:nvSpPr>
        <p:spPr>
          <a:xfrm>
            <a:off x="4244172" y="320040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1342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ýl obecný | Témata">
            <a:extLst>
              <a:ext uri="{FF2B5EF4-FFF2-40B4-BE49-F238E27FC236}">
                <a16:creationId xmlns:a16="http://schemas.microsoft.com/office/drawing/2014/main" id="{A3190584-CFC6-45EC-8A93-0ED15B9C5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1219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4" descr="Hýl obecný Pyrrhula pyrrhula Eurasian Bullfinch - YouTube">
            <a:extLst>
              <a:ext uri="{FF2B5EF4-FFF2-40B4-BE49-F238E27FC236}">
                <a16:creationId xmlns:a16="http://schemas.microsoft.com/office/drawing/2014/main" id="{BE8C8339-A7BE-4CDE-8010-7036CC0D2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88933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EF055638-D31A-4DC9-A998-E14FF6D544A8}"/>
              </a:ext>
            </a:extLst>
          </p:cNvPr>
          <p:cNvSpPr/>
          <p:nvPr/>
        </p:nvSpPr>
        <p:spPr>
          <a:xfrm>
            <a:off x="674004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HÝL OBECNÝ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0BF5D148-7F1D-4D3E-B530-B58410103734}"/>
              </a:ext>
            </a:extLst>
          </p:cNvPr>
          <p:cNvSpPr/>
          <p:nvPr/>
        </p:nvSpPr>
        <p:spPr>
          <a:xfrm>
            <a:off x="674004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439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Kalous ušatý – Wikipedie">
            <a:extLst>
              <a:ext uri="{FF2B5EF4-FFF2-40B4-BE49-F238E27FC236}">
                <a16:creationId xmlns:a16="http://schemas.microsoft.com/office/drawing/2014/main" id="{FA6375B1-FFA2-472B-8118-9B412D642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62475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4" descr="Kalous ušatý (Asio otus) | FotoAparát.cz">
            <a:extLst>
              <a:ext uri="{FF2B5EF4-FFF2-40B4-BE49-F238E27FC236}">
                <a16:creationId xmlns:a16="http://schemas.microsoft.com/office/drawing/2014/main" id="{EF6024DB-E83A-4635-B6CA-F56D174F47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96" t="-1041" b="-1"/>
          <a:stretch/>
        </p:blipFill>
        <p:spPr bwMode="auto">
          <a:xfrm>
            <a:off x="4648200" y="-85725"/>
            <a:ext cx="7613650" cy="692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2">
            <a:extLst>
              <a:ext uri="{FF2B5EF4-FFF2-40B4-BE49-F238E27FC236}">
                <a16:creationId xmlns:a16="http://schemas.microsoft.com/office/drawing/2014/main" id="{F99585F1-B882-4E85-B5A3-D3AB058070E2}"/>
              </a:ext>
            </a:extLst>
          </p:cNvPr>
          <p:cNvSpPr/>
          <p:nvPr/>
        </p:nvSpPr>
        <p:spPr>
          <a:xfrm>
            <a:off x="3286633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KALOUS UŠATÝ</a:t>
            </a:r>
          </a:p>
        </p:txBody>
      </p:sp>
      <p:sp>
        <p:nvSpPr>
          <p:cNvPr id="5" name="Zaoblený obdélník 21">
            <a:extLst>
              <a:ext uri="{FF2B5EF4-FFF2-40B4-BE49-F238E27FC236}">
                <a16:creationId xmlns:a16="http://schemas.microsoft.com/office/drawing/2014/main" id="{AD9F22D6-ECB0-4277-A603-D521AD1A7788}"/>
              </a:ext>
            </a:extLst>
          </p:cNvPr>
          <p:cNvSpPr/>
          <p:nvPr/>
        </p:nvSpPr>
        <p:spPr>
          <a:xfrm>
            <a:off x="3286630" y="14287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7496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1550</TotalTime>
  <Words>163</Words>
  <Application>Microsoft Office PowerPoint</Application>
  <PresentationFormat>Širokoúhlá obrazovka</PresentationFormat>
  <Paragraphs>109</Paragraphs>
  <Slides>50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5" baseType="lpstr">
      <vt:lpstr>Meiryo</vt:lpstr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Radiměřská Petra</dc:creator>
  <cp:lastModifiedBy>Radiměřská Petra</cp:lastModifiedBy>
  <cp:revision>36</cp:revision>
  <dcterms:created xsi:type="dcterms:W3CDTF">2022-02-26T13:07:27Z</dcterms:created>
  <dcterms:modified xsi:type="dcterms:W3CDTF">2024-04-21T12:35:27Z</dcterms:modified>
</cp:coreProperties>
</file>